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4" r:id="rId2"/>
    <p:sldMasterId id="2147483661" r:id="rId3"/>
    <p:sldMasterId id="2147484085" r:id="rId4"/>
    <p:sldMasterId id="2147484304" r:id="rId5"/>
    <p:sldMasterId id="2147484474" r:id="rId6"/>
    <p:sldMasterId id="2147484486" r:id="rId7"/>
    <p:sldMasterId id="2147484489" r:id="rId8"/>
    <p:sldMasterId id="2147484496" r:id="rId9"/>
    <p:sldMasterId id="2147484508" r:id="rId10"/>
  </p:sldMasterIdLst>
  <p:notesMasterIdLst>
    <p:notesMasterId r:id="rId68"/>
  </p:notesMasterIdLst>
  <p:sldIdLst>
    <p:sldId id="262" r:id="rId11"/>
    <p:sldId id="4183" r:id="rId12"/>
    <p:sldId id="4184" r:id="rId13"/>
    <p:sldId id="4185" r:id="rId14"/>
    <p:sldId id="4186" r:id="rId15"/>
    <p:sldId id="4187" r:id="rId16"/>
    <p:sldId id="4188" r:id="rId17"/>
    <p:sldId id="4189" r:id="rId18"/>
    <p:sldId id="4190" r:id="rId19"/>
    <p:sldId id="4191" r:id="rId20"/>
    <p:sldId id="269" r:id="rId21"/>
    <p:sldId id="266" r:id="rId22"/>
    <p:sldId id="258" r:id="rId23"/>
    <p:sldId id="264" r:id="rId24"/>
    <p:sldId id="259" r:id="rId25"/>
    <p:sldId id="265" r:id="rId26"/>
    <p:sldId id="304" r:id="rId27"/>
    <p:sldId id="263" r:id="rId28"/>
    <p:sldId id="261" r:id="rId29"/>
    <p:sldId id="272" r:id="rId30"/>
    <p:sldId id="260" r:id="rId31"/>
    <p:sldId id="278" r:id="rId32"/>
    <p:sldId id="279" r:id="rId33"/>
    <p:sldId id="280" r:id="rId34"/>
    <p:sldId id="4965" r:id="rId35"/>
    <p:sldId id="322" r:id="rId36"/>
    <p:sldId id="323" r:id="rId37"/>
    <p:sldId id="324" r:id="rId38"/>
    <p:sldId id="4966" r:id="rId39"/>
    <p:sldId id="274" r:id="rId40"/>
    <p:sldId id="276" r:id="rId41"/>
    <p:sldId id="273" r:id="rId42"/>
    <p:sldId id="4203" r:id="rId43"/>
    <p:sldId id="4204" r:id="rId44"/>
    <p:sldId id="4967" r:id="rId45"/>
    <p:sldId id="306" r:id="rId46"/>
    <p:sldId id="307" r:id="rId47"/>
    <p:sldId id="309" r:id="rId48"/>
    <p:sldId id="4968" r:id="rId49"/>
    <p:sldId id="282" r:id="rId50"/>
    <p:sldId id="275" r:id="rId51"/>
    <p:sldId id="316" r:id="rId52"/>
    <p:sldId id="4963" r:id="rId53"/>
    <p:sldId id="287" r:id="rId54"/>
    <p:sldId id="288" r:id="rId55"/>
    <p:sldId id="4964" r:id="rId56"/>
    <p:sldId id="302" r:id="rId57"/>
    <p:sldId id="303" r:id="rId58"/>
    <p:sldId id="281" r:id="rId59"/>
    <p:sldId id="285" r:id="rId60"/>
    <p:sldId id="290" r:id="rId61"/>
    <p:sldId id="283" r:id="rId62"/>
    <p:sldId id="291" r:id="rId63"/>
    <p:sldId id="292" r:id="rId64"/>
    <p:sldId id="328" r:id="rId65"/>
    <p:sldId id="895" r:id="rId66"/>
    <p:sldId id="326" r:id="rId6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6B2"/>
    <a:srgbClr val="F7F4EC"/>
    <a:srgbClr val="FFFF00"/>
    <a:srgbClr val="FF000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78" autoAdjust="0"/>
    <p:restoredTop sz="94249" autoAdjust="0"/>
  </p:normalViewPr>
  <p:slideViewPr>
    <p:cSldViewPr>
      <p:cViewPr>
        <p:scale>
          <a:sx n="85" d="100"/>
          <a:sy n="85" d="100"/>
        </p:scale>
        <p:origin x="2608" y="10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9"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9" charset="0"/>
                <a:ea typeface="+mn-ea"/>
                <a:cs typeface="+mn-cs"/>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9"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E14B3B4-69A5-2143-A735-94E1B95B8622}" type="slidenum">
              <a:rPr lang="en-US"/>
              <a:pPr>
                <a:defRPr/>
              </a:pPr>
              <a:t>‹#›</a:t>
            </a:fld>
            <a:endParaRPr lang="en-US"/>
          </a:p>
        </p:txBody>
      </p:sp>
    </p:spTree>
    <p:extLst>
      <p:ext uri="{BB962C8B-B14F-4D97-AF65-F5344CB8AC3E}">
        <p14:creationId xmlns:p14="http://schemas.microsoft.com/office/powerpoint/2010/main" val="1463383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9"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0F1FEC-3316-984A-A942-1F240D774FBF}" type="slidenum">
              <a:rPr lang="en-US" sz="1200">
                <a:latin typeface="Arial" charset="0"/>
              </a:rPr>
              <a:pPr/>
              <a:t>1</a:t>
            </a:fld>
            <a:endParaRPr lang="en-US" sz="1200">
              <a:latin typeface="Arial" charset="0"/>
            </a:endParaRPr>
          </a:p>
        </p:txBody>
      </p:sp>
      <p:sp>
        <p:nvSpPr>
          <p:cNvPr id="64514" name="Rectangle 1026"/>
          <p:cNvSpPr>
            <a:spLocks noGrp="1" noRot="1" noChangeAspect="1" noChangeArrowheads="1" noTextEdit="1"/>
          </p:cNvSpPr>
          <p:nvPr>
            <p:ph type="sldImg"/>
          </p:nvPr>
        </p:nvSpPr>
        <p:spPr>
          <a:ln/>
        </p:spPr>
      </p:sp>
      <p:sp>
        <p:nvSpPr>
          <p:cNvPr id="645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82972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50252EB-954F-BE43-ADFF-BA81BCE79D52}" type="slidenum">
              <a:rPr lang="en-US" sz="1200">
                <a:latin typeface="Arial" charset="0"/>
              </a:rPr>
              <a:pPr/>
              <a:t>11</a:t>
            </a:fld>
            <a:endParaRPr lang="en-US" sz="1200">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1FF4784-D8FB-B244-80F3-55A46B5F1995}" type="slidenum">
              <a:rPr lang="en-US" sz="1200">
                <a:latin typeface="Arial" charset="0"/>
              </a:rPr>
              <a:pPr/>
              <a:t>12</a:t>
            </a:fld>
            <a:endParaRPr lang="en-US" sz="1200">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00FCE1B-BB3B-4343-A734-24C6FC463310}" type="slidenum">
              <a:rPr lang="en-US" sz="1200">
                <a:latin typeface="Arial" charset="0"/>
              </a:rPr>
              <a:pPr/>
              <a:t>13</a:t>
            </a:fld>
            <a:endParaRPr lang="en-US" sz="1200">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FA011C-F2B0-9C47-A83E-B4C2BBB1176F}" type="slidenum">
              <a:rPr lang="en-US" sz="1200">
                <a:latin typeface="Arial" charset="0"/>
              </a:rPr>
              <a:pPr/>
              <a:t>14</a:t>
            </a:fld>
            <a:endParaRPr lang="en-US" sz="1200">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57F3E66-BE50-9148-802A-42C2F5DD5A7E}" type="slidenum">
              <a:rPr lang="en-US" sz="1200">
                <a:latin typeface="Arial" charset="0"/>
              </a:rPr>
              <a:pPr/>
              <a:t>15</a:t>
            </a:fld>
            <a:endParaRPr lang="en-US" sz="1200">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Biblical Archaeology Review</a:t>
            </a:r>
            <a:r>
              <a:rPr lang="en-US">
                <a:latin typeface="Arial" charset="0"/>
                <a:ea typeface="ＭＳ Ｐゴシック" charset="0"/>
                <a:cs typeface="ＭＳ Ｐゴシック" charset="0"/>
              </a:rPr>
              <a:t> (July/Aug 1999): 24-25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973C3A-2D10-BE43-8354-141191E70C19}" type="slidenum">
              <a:rPr lang="en-US" sz="1200">
                <a:latin typeface="Arial" charset="0"/>
              </a:rPr>
              <a:pPr/>
              <a:t>16</a:t>
            </a:fld>
            <a:endParaRPr lang="en-US" sz="1200">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F88D05E-73B8-DE4B-A009-8B022F5FED40}" type="slidenum">
              <a:rPr lang="en-US" sz="1200">
                <a:latin typeface="Arial" charset="0"/>
              </a:rPr>
              <a:pPr/>
              <a:t>17</a:t>
            </a:fld>
            <a:endParaRPr lang="en-US" sz="1200">
              <a:latin typeface="Arial" charset="0"/>
            </a:endParaRPr>
          </a:p>
        </p:txBody>
      </p:sp>
      <p:sp>
        <p:nvSpPr>
          <p:cNvPr id="97282" name="Rectangle 1026"/>
          <p:cNvSpPr>
            <a:spLocks noGrp="1" noRot="1" noChangeAspect="1" noChangeArrowheads="1" noTextEdit="1"/>
          </p:cNvSpPr>
          <p:nvPr>
            <p:ph type="sldImg"/>
          </p:nvPr>
        </p:nvSpPr>
        <p:spPr>
          <a:ln/>
        </p:spPr>
      </p:sp>
      <p:sp>
        <p:nvSpPr>
          <p:cNvPr id="972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168EC7E-B10F-AF4E-89AD-4EB1F5899841}" type="slidenum">
              <a:rPr lang="en-US" sz="1200">
                <a:latin typeface="Arial" charset="0"/>
              </a:rPr>
              <a:pPr/>
              <a:t>18</a:t>
            </a:fld>
            <a:endParaRPr lang="en-US" sz="1200">
              <a:latin typeface="Arial" charset="0"/>
            </a:endParaRPr>
          </a:p>
        </p:txBody>
      </p:sp>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8EDA9EB-3AD1-F948-8A86-EAFB3A4255EC}" type="slidenum">
              <a:rPr lang="en-US" sz="1200">
                <a:latin typeface="Arial" charset="0"/>
              </a:rPr>
              <a:pPr/>
              <a:t>19</a:t>
            </a:fld>
            <a:endParaRPr lang="en-US" sz="1200">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60465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CD0D7FA-97B5-724F-B18A-F98B2D342A5B}" type="slidenum">
              <a:rPr lang="en-US" sz="1200">
                <a:latin typeface="Arial" charset="0"/>
              </a:rPr>
              <a:pPr/>
              <a:t>20</a:t>
            </a:fld>
            <a:endParaRPr lang="en-US" sz="1200">
              <a:latin typeface="Arial"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9D98A7F-2C0F-B248-A644-7AA386C6BDB6}" type="slidenum">
              <a:rPr lang="en-US" sz="1200">
                <a:latin typeface="Arial" charset="0"/>
              </a:rPr>
              <a:pPr/>
              <a:t>21</a:t>
            </a:fld>
            <a:endParaRPr lang="en-US" sz="1200">
              <a:latin typeface="Arial"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5245251-29BC-7747-B39F-1A1ACEEE43C4}" type="slidenum">
              <a:rPr lang="en-US" sz="1200">
                <a:latin typeface="Arial" charset="0"/>
              </a:rPr>
              <a:pPr/>
              <a:t>22</a:t>
            </a:fld>
            <a:endParaRPr lang="en-US" sz="1200">
              <a:latin typeface="Arial" charset="0"/>
            </a:endParaRPr>
          </a:p>
        </p:txBody>
      </p:sp>
      <p:sp>
        <p:nvSpPr>
          <p:cNvPr id="107522" name="Rectangle 1026"/>
          <p:cNvSpPr>
            <a:spLocks noGrp="1" noRot="1" noChangeAspect="1" noChangeArrowheads="1" noTextEdit="1"/>
          </p:cNvSpPr>
          <p:nvPr>
            <p:ph type="sldImg"/>
          </p:nvPr>
        </p:nvSpPr>
        <p:spPr>
          <a:ln/>
        </p:spPr>
      </p:sp>
      <p:sp>
        <p:nvSpPr>
          <p:cNvPr id="1075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E112104-C1F5-0947-ACF1-B5578EBDF1EC}" type="slidenum">
              <a:rPr lang="en-US" sz="1200">
                <a:latin typeface="Arial" charset="0"/>
              </a:rPr>
              <a:pPr/>
              <a:t>23</a:t>
            </a:fld>
            <a:endParaRPr lang="en-US" sz="1200">
              <a:latin typeface="Arial" charset="0"/>
            </a:endParaRPr>
          </a:p>
        </p:txBody>
      </p:sp>
      <p:sp>
        <p:nvSpPr>
          <p:cNvPr id="109570" name="Rectangle 1026"/>
          <p:cNvSpPr>
            <a:spLocks noGrp="1" noRot="1" noChangeAspect="1" noChangeArrowheads="1" noTextEdit="1"/>
          </p:cNvSpPr>
          <p:nvPr>
            <p:ph type="sldImg"/>
          </p:nvPr>
        </p:nvSpPr>
        <p:spPr>
          <a:ln/>
        </p:spPr>
      </p:sp>
      <p:sp>
        <p:nvSpPr>
          <p:cNvPr id="1095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0096BA7-9046-0D45-A962-66560B807463}" type="slidenum">
              <a:rPr lang="en-US" sz="1200">
                <a:latin typeface="Arial" charset="0"/>
              </a:rPr>
              <a:pPr/>
              <a:t>24</a:t>
            </a:fld>
            <a:endParaRPr lang="en-US" sz="1200">
              <a:latin typeface="Arial" charset="0"/>
            </a:endParaRPr>
          </a:p>
        </p:txBody>
      </p:sp>
      <p:sp>
        <p:nvSpPr>
          <p:cNvPr id="111618" name="Rectangle 1026"/>
          <p:cNvSpPr>
            <a:spLocks noGrp="1" noRot="1" noChangeAspect="1" noChangeArrowheads="1" noTextEdit="1"/>
          </p:cNvSpPr>
          <p:nvPr>
            <p:ph type="sldImg"/>
          </p:nvPr>
        </p:nvSpPr>
        <p:spPr>
          <a:ln/>
        </p:spPr>
      </p:sp>
      <p:sp>
        <p:nvSpPr>
          <p:cNvPr id="1116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52EB-954F-BE43-ADFF-BA81BCE79D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931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A371B5-4BE7-6B4F-9617-910F652B5AB4}" type="slidenum">
              <a:rPr lang="en-US" sz="1200">
                <a:solidFill>
                  <a:srgbClr val="000000"/>
                </a:solidFill>
                <a:latin typeface="Verdana" charset="0"/>
              </a:rPr>
              <a:pPr/>
              <a:t>26</a:t>
            </a:fld>
            <a:endParaRPr lang="en-US" sz="1200">
              <a:solidFill>
                <a:srgbClr val="000000"/>
              </a:solidFill>
              <a:latin typeface="Verdana"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5BDF9FD-386C-094B-9101-AC1F5DDC0A33}" type="slidenum">
              <a:rPr lang="en-US" sz="1200">
                <a:solidFill>
                  <a:srgbClr val="000000"/>
                </a:solidFill>
                <a:latin typeface="Verdana" charset="0"/>
              </a:rPr>
              <a:pPr/>
              <a:t>27</a:t>
            </a:fld>
            <a:endParaRPr lang="en-US" sz="1200">
              <a:solidFill>
                <a:srgbClr val="000000"/>
              </a:solidFill>
              <a:latin typeface="Verdana"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444DAE-4C49-FE40-AAA7-A7736E8B40E8}" type="slidenum">
              <a:rPr lang="en-US" sz="1200">
                <a:solidFill>
                  <a:srgbClr val="000000"/>
                </a:solidFill>
                <a:latin typeface="Verdana" charset="0"/>
              </a:rPr>
              <a:pPr/>
              <a:t>28</a:t>
            </a:fld>
            <a:endParaRPr lang="en-US" sz="1200">
              <a:solidFill>
                <a:srgbClr val="000000"/>
              </a:solidFill>
              <a:latin typeface="Verdana"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52EB-954F-BE43-ADFF-BA81BCE79D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382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2090494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E617C0-015B-114D-A699-40683C2EE13F}" type="slidenum">
              <a:rPr lang="en-US" sz="1200">
                <a:latin typeface="Arial" charset="0"/>
              </a:rPr>
              <a:pPr/>
              <a:t>30</a:t>
            </a:fld>
            <a:endParaRPr lang="en-US" sz="1200">
              <a:latin typeface="Arial" charset="0"/>
            </a:endParaRPr>
          </a:p>
        </p:txBody>
      </p:sp>
      <p:sp>
        <p:nvSpPr>
          <p:cNvPr id="123906" name="Rectangle 1026"/>
          <p:cNvSpPr>
            <a:spLocks noGrp="1" noRot="1" noChangeAspect="1" noChangeArrowheads="1" noTextEdit="1"/>
          </p:cNvSpPr>
          <p:nvPr>
            <p:ph type="sldImg"/>
          </p:nvPr>
        </p:nvSpPr>
        <p:spPr>
          <a:ln/>
        </p:spPr>
      </p:sp>
      <p:sp>
        <p:nvSpPr>
          <p:cNvPr id="1239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C44C50A-B292-614E-B4B8-35DEE4E790E7}" type="slidenum">
              <a:rPr lang="en-US" sz="1200">
                <a:latin typeface="Arial" charset="0"/>
              </a:rPr>
              <a:pPr/>
              <a:t>31</a:t>
            </a:fld>
            <a:endParaRPr lang="en-US" sz="1200">
              <a:latin typeface="Arial" charset="0"/>
            </a:endParaRPr>
          </a:p>
        </p:txBody>
      </p:sp>
      <p:sp>
        <p:nvSpPr>
          <p:cNvPr id="125954" name="Rectangle 1026"/>
          <p:cNvSpPr>
            <a:spLocks noGrp="1" noRot="1" noChangeAspect="1" noChangeArrowheads="1" noTextEdit="1"/>
          </p:cNvSpPr>
          <p:nvPr>
            <p:ph type="sldImg"/>
          </p:nvPr>
        </p:nvSpPr>
        <p:spPr>
          <a:ln/>
        </p:spPr>
      </p:sp>
      <p:sp>
        <p:nvSpPr>
          <p:cNvPr id="1259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D6C2411-DC0D-5646-9CB8-CCF70AE591C4}" type="slidenum">
              <a:rPr lang="en-US" sz="1200">
                <a:latin typeface="Arial" charset="0"/>
              </a:rPr>
              <a:pPr/>
              <a:t>32</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9F9C2D-C1FC-844D-83F5-40D7E78DF5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39C8F-C889-664F-9387-4DA6D233333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52EB-954F-BE43-ADFF-BA81BCE79D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2986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1BD42FB-5F1D-014A-9C61-C1383C601E8F}" type="slidenum">
              <a:rPr lang="en-US" sz="1200">
                <a:latin typeface="Arial" charset="0"/>
              </a:rPr>
              <a:pPr/>
              <a:t>36</a:t>
            </a:fld>
            <a:endParaRPr lang="en-US" sz="1200">
              <a:latin typeface="Arial"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ED26B9-5413-0A44-8872-FD4EE8F409A1}" type="slidenum">
              <a:rPr lang="en-US" sz="1200">
                <a:latin typeface="Arial" charset="0"/>
              </a:rPr>
              <a:pPr/>
              <a:t>37</a:t>
            </a:fld>
            <a:endParaRPr lang="en-US" sz="1200">
              <a:latin typeface="Arial"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86246DA-6411-2842-9632-ACE4DC2E5345}" type="slidenum">
              <a:rPr lang="en-US" sz="1200">
                <a:latin typeface="Arial" charset="0"/>
              </a:rPr>
              <a:pPr/>
              <a:t>38</a:t>
            </a:fld>
            <a:endParaRPr lang="en-US" sz="1200">
              <a:latin typeface="Arial"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52EB-954F-BE43-ADFF-BA81BCE79D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869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747099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2F6B5F-0B16-164C-9C14-5A6E7F2EB468}" type="slidenum">
              <a:rPr lang="en-US" sz="1200">
                <a:latin typeface="Arial" charset="0"/>
              </a:rPr>
              <a:pPr/>
              <a:t>40</a:t>
            </a:fld>
            <a:endParaRPr lang="en-US" sz="1200">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ECCBD9A-5F15-6D4A-94C1-71AC2DDE8E3D}" type="slidenum">
              <a:rPr lang="en-US" sz="1200">
                <a:latin typeface="Arial" charset="0"/>
              </a:rPr>
              <a:pPr/>
              <a:t>41</a:t>
            </a:fld>
            <a:endParaRPr lang="en-US" sz="1200">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EAD0B61-8739-A04F-B968-F8C9BCF98CBC}" type="slidenum">
              <a:rPr lang="en-US" sz="1200">
                <a:latin typeface="Arial" charset="0"/>
              </a:rPr>
              <a:pPr/>
              <a:t>42</a:t>
            </a:fld>
            <a:endParaRPr lang="en-US" sz="1200">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6B2D05-1AA8-2348-BE06-7CAF6CB149C6}" type="slidenum">
              <a:rPr lang="en-US" sz="1200">
                <a:latin typeface="Arial" charset="0"/>
              </a:rPr>
              <a:pPr/>
              <a:t>44</a:t>
            </a:fld>
            <a:endParaRPr lang="en-US" sz="1200">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D93723-6E00-9546-9386-636EF7F860AD}" type="slidenum">
              <a:rPr lang="en-US" sz="1200">
                <a:latin typeface="Arial" charset="0"/>
              </a:rPr>
              <a:pPr/>
              <a:t>45</a:t>
            </a:fld>
            <a:endParaRPr lang="en-US" sz="1200">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6F7B50A-2627-6C47-A211-CAD3507ABE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0ACB8C8-42FF-3448-92CA-29E1663EE71D}" type="slidenum">
              <a:rPr lang="en-US" sz="1200">
                <a:latin typeface="Arial" charset="0"/>
              </a:rPr>
              <a:pPr/>
              <a:t>47</a:t>
            </a:fld>
            <a:endParaRPr lang="en-US" sz="1200">
              <a:latin typeface="Arial"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F282B8F-C449-D24B-BDF1-90B6FC956D73}" type="slidenum">
              <a:rPr lang="en-US" sz="1200">
                <a:latin typeface="Arial" charset="0"/>
              </a:rPr>
              <a:pPr/>
              <a:t>48</a:t>
            </a:fld>
            <a:endParaRPr lang="en-US" sz="1200">
              <a:latin typeface="Arial"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A6FBFA7-1596-FD42-B524-BD6ED31C675D}" type="slidenum">
              <a:rPr lang="en-US" sz="1200">
                <a:latin typeface="Arial" charset="0"/>
              </a:rPr>
              <a:pPr/>
              <a:t>49</a:t>
            </a:fld>
            <a:endParaRPr lang="en-US" sz="1200">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3529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EC0BD50-AC90-9746-A2FA-CDDF644642B4}" type="slidenum">
              <a:rPr lang="en-US" sz="1200">
                <a:latin typeface="Arial" charset="0"/>
              </a:rPr>
              <a:pPr/>
              <a:t>50</a:t>
            </a:fld>
            <a:endParaRPr lang="en-US" sz="1200">
              <a:latin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2FCC86-6E5A-3947-8D30-AD403914D452}" type="slidenum">
              <a:rPr lang="en-US" sz="1200">
                <a:latin typeface="Arial" charset="0"/>
              </a:rPr>
              <a:pPr/>
              <a:t>51</a:t>
            </a:fld>
            <a:endParaRPr lang="en-US" sz="1200">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74C64A-1D7F-4847-B8D6-9C00653FBF2A}" type="slidenum">
              <a:rPr lang="en-US" sz="1200">
                <a:latin typeface="Arial" charset="0"/>
              </a:rPr>
              <a:pPr/>
              <a:t>52</a:t>
            </a:fld>
            <a:endParaRPr lang="en-US" sz="1200">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578F56A-1888-4E48-9805-4A38AA68745C}" type="slidenum">
              <a:rPr lang="en-US" sz="1200">
                <a:latin typeface="Arial" charset="0"/>
              </a:rPr>
              <a:pPr/>
              <a:t>53</a:t>
            </a:fld>
            <a:endParaRPr lang="en-US" sz="1200">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E5E401-A11A-7E4C-939E-68FB5CFC3127}" type="slidenum">
              <a:rPr lang="en-US" sz="1200">
                <a:latin typeface="Arial" charset="0"/>
              </a:rPr>
              <a:pPr/>
              <a:t>54</a:t>
            </a:fld>
            <a:endParaRPr lang="en-US" sz="1200">
              <a:latin typeface="Arial"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How do we apply this short letter in its context? And what does it mean for us today in terms of authority structures?</a:t>
            </a: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NB-09-Soc-Econ 2- Jew-Gentile Prejudice-54</a:t>
            </a:r>
          </a:p>
          <a:p>
            <a:pPr eaLnBrk="1" hangingPunct="1"/>
            <a:r>
              <a:rPr lang="en-US" dirty="0">
                <a:latin typeface="Arial" charset="0"/>
                <a:ea typeface="ＭＳ Ｐゴシック" charset="0"/>
                <a:cs typeface="ＭＳ Ｐゴシック" charset="0"/>
              </a:rPr>
              <a:t>NS-18-Philemon-61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17458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1</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2510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4793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771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436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61185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377063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397690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E08E22CA-1748-1342-A4E7-3F9C0F3875CE}" type="slidenum">
              <a:rPr lang="en-US"/>
              <a:pPr>
                <a:defRPr/>
              </a:pPr>
              <a:t>‹#›</a:t>
            </a:fld>
            <a:endParaRPr lang="en-US"/>
          </a:p>
        </p:txBody>
      </p:sp>
    </p:spTree>
    <p:extLst>
      <p:ext uri="{BB962C8B-B14F-4D97-AF65-F5344CB8AC3E}">
        <p14:creationId xmlns:p14="http://schemas.microsoft.com/office/powerpoint/2010/main" val="363969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2DD3893-7326-DA44-8490-20364187DE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3674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75FB42E-1F59-FB4B-94B9-6FE71EE7E67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840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0C420E6-9EE2-9843-8455-B56D8BFA623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0443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068E293-FB2C-F944-A221-720B2FB6592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817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23539C6-B22C-CE41-A9EB-B20DC5A960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0050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419771-98F3-CD46-B65A-F45CB6168A3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9171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AA36F17-D64D-484B-8634-15C3D9FCFF0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61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44946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6F8221E-CF7F-4A44-992F-0ADF2A46424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70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4A8504D-7863-AC4D-96A9-0FF27CAC7FF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6231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55130DC-F0AC-0043-9098-1FE33A6706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7423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E19C57-9A26-5D4B-B983-4C87829D2ED6}" type="slidenum">
              <a:rPr lang="en-US"/>
              <a:pPr>
                <a:defRPr/>
              </a:pPr>
              <a:t>‹#›</a:t>
            </a:fld>
            <a:endParaRPr lang="en-US"/>
          </a:p>
        </p:txBody>
      </p:sp>
    </p:spTree>
    <p:extLst>
      <p:ext uri="{BB962C8B-B14F-4D97-AF65-F5344CB8AC3E}">
        <p14:creationId xmlns:p14="http://schemas.microsoft.com/office/powerpoint/2010/main" val="732969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CA442CC-7D72-D048-9D3A-C851933CEC69}" type="slidenum">
              <a:rPr lang="en-US"/>
              <a:pPr>
                <a:defRPr/>
              </a:pPr>
              <a:t>‹#›</a:t>
            </a:fld>
            <a:endParaRPr lang="en-US"/>
          </a:p>
        </p:txBody>
      </p:sp>
    </p:spTree>
    <p:extLst>
      <p:ext uri="{BB962C8B-B14F-4D97-AF65-F5344CB8AC3E}">
        <p14:creationId xmlns:p14="http://schemas.microsoft.com/office/powerpoint/2010/main" val="1046799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8A3DC3-86D6-D34C-8CF1-08371B36ADB0}" type="slidenum">
              <a:rPr lang="en-US"/>
              <a:pPr>
                <a:defRPr/>
              </a:pPr>
              <a:t>‹#›</a:t>
            </a:fld>
            <a:endParaRPr lang="en-US"/>
          </a:p>
        </p:txBody>
      </p:sp>
    </p:spTree>
    <p:extLst>
      <p:ext uri="{BB962C8B-B14F-4D97-AF65-F5344CB8AC3E}">
        <p14:creationId xmlns:p14="http://schemas.microsoft.com/office/powerpoint/2010/main" val="834966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B49FA1-52ED-7247-9E27-146B31B04B4E}" type="slidenum">
              <a:rPr lang="en-US"/>
              <a:pPr>
                <a:defRPr/>
              </a:pPr>
              <a:t>‹#›</a:t>
            </a:fld>
            <a:endParaRPr lang="en-US"/>
          </a:p>
        </p:txBody>
      </p:sp>
    </p:spTree>
    <p:extLst>
      <p:ext uri="{BB962C8B-B14F-4D97-AF65-F5344CB8AC3E}">
        <p14:creationId xmlns:p14="http://schemas.microsoft.com/office/powerpoint/2010/main" val="4064960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B300FF0-FCF8-7345-85A9-7A83CDD60638}" type="slidenum">
              <a:rPr lang="en-US"/>
              <a:pPr>
                <a:defRPr/>
              </a:pPr>
              <a:t>‹#›</a:t>
            </a:fld>
            <a:endParaRPr lang="en-US"/>
          </a:p>
        </p:txBody>
      </p:sp>
    </p:spTree>
    <p:extLst>
      <p:ext uri="{BB962C8B-B14F-4D97-AF65-F5344CB8AC3E}">
        <p14:creationId xmlns:p14="http://schemas.microsoft.com/office/powerpoint/2010/main" val="1122371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83C2984-8752-B748-97CF-B28D113BCD63}" type="slidenum">
              <a:rPr lang="en-US"/>
              <a:pPr>
                <a:defRPr/>
              </a:pPr>
              <a:t>‹#›</a:t>
            </a:fld>
            <a:endParaRPr lang="en-US"/>
          </a:p>
        </p:txBody>
      </p:sp>
    </p:spTree>
    <p:extLst>
      <p:ext uri="{BB962C8B-B14F-4D97-AF65-F5344CB8AC3E}">
        <p14:creationId xmlns:p14="http://schemas.microsoft.com/office/powerpoint/2010/main" val="672255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47F0899-899A-D347-9ADC-808C90297A3F}" type="slidenum">
              <a:rPr lang="en-US"/>
              <a:pPr>
                <a:defRPr/>
              </a:pPr>
              <a:t>‹#›</a:t>
            </a:fld>
            <a:endParaRPr lang="en-US"/>
          </a:p>
        </p:txBody>
      </p:sp>
    </p:spTree>
    <p:extLst>
      <p:ext uri="{BB962C8B-B14F-4D97-AF65-F5344CB8AC3E}">
        <p14:creationId xmlns:p14="http://schemas.microsoft.com/office/powerpoint/2010/main" val="387430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10753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0413AF7-0801-7A4C-97D6-E23C78749EFD}" type="slidenum">
              <a:rPr lang="en-US"/>
              <a:pPr>
                <a:defRPr/>
              </a:pPr>
              <a:t>‹#›</a:t>
            </a:fld>
            <a:endParaRPr lang="en-US"/>
          </a:p>
        </p:txBody>
      </p:sp>
    </p:spTree>
    <p:extLst>
      <p:ext uri="{BB962C8B-B14F-4D97-AF65-F5344CB8AC3E}">
        <p14:creationId xmlns:p14="http://schemas.microsoft.com/office/powerpoint/2010/main" val="137814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75A3AB-D46E-CD40-8376-9863AF66E09F}" type="slidenum">
              <a:rPr lang="en-US"/>
              <a:pPr>
                <a:defRPr/>
              </a:pPr>
              <a:t>‹#›</a:t>
            </a:fld>
            <a:endParaRPr lang="en-US"/>
          </a:p>
        </p:txBody>
      </p:sp>
    </p:spTree>
    <p:extLst>
      <p:ext uri="{BB962C8B-B14F-4D97-AF65-F5344CB8AC3E}">
        <p14:creationId xmlns:p14="http://schemas.microsoft.com/office/powerpoint/2010/main" val="1338964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2FEAA9-733A-B948-851F-F9238D373E44}" type="slidenum">
              <a:rPr lang="en-US"/>
              <a:pPr>
                <a:defRPr/>
              </a:pPr>
              <a:t>‹#›</a:t>
            </a:fld>
            <a:endParaRPr lang="en-US"/>
          </a:p>
        </p:txBody>
      </p:sp>
    </p:spTree>
    <p:extLst>
      <p:ext uri="{BB962C8B-B14F-4D97-AF65-F5344CB8AC3E}">
        <p14:creationId xmlns:p14="http://schemas.microsoft.com/office/powerpoint/2010/main" val="845848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A207BD-BF0E-B34E-9BC9-11EA31E85F46}" type="slidenum">
              <a:rPr lang="en-US"/>
              <a:pPr>
                <a:defRPr/>
              </a:pPr>
              <a:t>‹#›</a:t>
            </a:fld>
            <a:endParaRPr lang="en-US"/>
          </a:p>
        </p:txBody>
      </p:sp>
    </p:spTree>
    <p:extLst>
      <p:ext uri="{BB962C8B-B14F-4D97-AF65-F5344CB8AC3E}">
        <p14:creationId xmlns:p14="http://schemas.microsoft.com/office/powerpoint/2010/main" val="995669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D53719D-F1C3-C648-ACB2-F1D99EDFC7D5}" type="slidenum">
              <a:rPr lang="en-US"/>
              <a:pPr>
                <a:defRPr/>
              </a:pPr>
              <a:t>‹#›</a:t>
            </a:fld>
            <a:endParaRPr lang="en-US"/>
          </a:p>
        </p:txBody>
      </p:sp>
    </p:spTree>
    <p:extLst>
      <p:ext uri="{BB962C8B-B14F-4D97-AF65-F5344CB8AC3E}">
        <p14:creationId xmlns:p14="http://schemas.microsoft.com/office/powerpoint/2010/main" val="123689676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717045-FA40-5A48-9242-8F8A1BFFB25D}" type="slidenum">
              <a:rPr lang="en-US"/>
              <a:pPr>
                <a:defRPr/>
              </a:pPr>
              <a:t>‹#›</a:t>
            </a:fld>
            <a:endParaRPr lang="en-US"/>
          </a:p>
        </p:txBody>
      </p:sp>
    </p:spTree>
    <p:extLst>
      <p:ext uri="{BB962C8B-B14F-4D97-AF65-F5344CB8AC3E}">
        <p14:creationId xmlns:p14="http://schemas.microsoft.com/office/powerpoint/2010/main" val="69314549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76EA35-380C-E54B-A840-2FF2D3866A4A}" type="slidenum">
              <a:rPr lang="en-US"/>
              <a:pPr>
                <a:defRPr/>
              </a:pPr>
              <a:t>‹#›</a:t>
            </a:fld>
            <a:endParaRPr lang="en-US"/>
          </a:p>
        </p:txBody>
      </p:sp>
    </p:spTree>
    <p:extLst>
      <p:ext uri="{BB962C8B-B14F-4D97-AF65-F5344CB8AC3E}">
        <p14:creationId xmlns:p14="http://schemas.microsoft.com/office/powerpoint/2010/main" val="34967284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35CF588-48AD-5C42-AEC3-426D8CA703AA}" type="slidenum">
              <a:rPr lang="en-US"/>
              <a:pPr>
                <a:defRPr/>
              </a:pPr>
              <a:t>‹#›</a:t>
            </a:fld>
            <a:endParaRPr lang="en-US"/>
          </a:p>
        </p:txBody>
      </p:sp>
    </p:spTree>
    <p:extLst>
      <p:ext uri="{BB962C8B-B14F-4D97-AF65-F5344CB8AC3E}">
        <p14:creationId xmlns:p14="http://schemas.microsoft.com/office/powerpoint/2010/main" val="101088413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6E2361-40F3-054C-8F00-FC477C31EDE8}" type="slidenum">
              <a:rPr lang="en-US"/>
              <a:pPr>
                <a:defRPr/>
              </a:pPr>
              <a:t>‹#›</a:t>
            </a:fld>
            <a:endParaRPr lang="en-US"/>
          </a:p>
        </p:txBody>
      </p:sp>
    </p:spTree>
    <p:extLst>
      <p:ext uri="{BB962C8B-B14F-4D97-AF65-F5344CB8AC3E}">
        <p14:creationId xmlns:p14="http://schemas.microsoft.com/office/powerpoint/2010/main" val="342602395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13DBCEC-9010-4044-ACFF-3E38654043DC}" type="slidenum">
              <a:rPr lang="en-US"/>
              <a:pPr>
                <a:defRPr/>
              </a:pPr>
              <a:t>‹#›</a:t>
            </a:fld>
            <a:endParaRPr lang="en-US"/>
          </a:p>
        </p:txBody>
      </p:sp>
    </p:spTree>
    <p:extLst>
      <p:ext uri="{BB962C8B-B14F-4D97-AF65-F5344CB8AC3E}">
        <p14:creationId xmlns:p14="http://schemas.microsoft.com/office/powerpoint/2010/main" val="24861273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3095290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94CA809-87D5-9A44-BA2B-73BFC6A3E68B}" type="slidenum">
              <a:rPr lang="en-US"/>
              <a:pPr>
                <a:defRPr/>
              </a:pPr>
              <a:t>‹#›</a:t>
            </a:fld>
            <a:endParaRPr lang="en-US"/>
          </a:p>
        </p:txBody>
      </p:sp>
    </p:spTree>
    <p:extLst>
      <p:ext uri="{BB962C8B-B14F-4D97-AF65-F5344CB8AC3E}">
        <p14:creationId xmlns:p14="http://schemas.microsoft.com/office/powerpoint/2010/main" val="4422710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E970339-7F04-F443-A4B1-77E2D63F6D44}" type="slidenum">
              <a:rPr lang="en-US"/>
              <a:pPr>
                <a:defRPr/>
              </a:pPr>
              <a:t>‹#›</a:t>
            </a:fld>
            <a:endParaRPr lang="en-US"/>
          </a:p>
        </p:txBody>
      </p:sp>
    </p:spTree>
    <p:extLst>
      <p:ext uri="{BB962C8B-B14F-4D97-AF65-F5344CB8AC3E}">
        <p14:creationId xmlns:p14="http://schemas.microsoft.com/office/powerpoint/2010/main" val="37482976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F920B51-9F21-524E-96CA-7A4B6748096A}" type="slidenum">
              <a:rPr lang="en-US"/>
              <a:pPr>
                <a:defRPr/>
              </a:pPr>
              <a:t>‹#›</a:t>
            </a:fld>
            <a:endParaRPr lang="en-US"/>
          </a:p>
        </p:txBody>
      </p:sp>
    </p:spTree>
    <p:extLst>
      <p:ext uri="{BB962C8B-B14F-4D97-AF65-F5344CB8AC3E}">
        <p14:creationId xmlns:p14="http://schemas.microsoft.com/office/powerpoint/2010/main" val="42675133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DD637C-FFAF-E940-8E55-BE8E36A7C94B}" type="slidenum">
              <a:rPr lang="en-US"/>
              <a:pPr>
                <a:defRPr/>
              </a:pPr>
              <a:t>‹#›</a:t>
            </a:fld>
            <a:endParaRPr lang="en-US"/>
          </a:p>
        </p:txBody>
      </p:sp>
    </p:spTree>
    <p:extLst>
      <p:ext uri="{BB962C8B-B14F-4D97-AF65-F5344CB8AC3E}">
        <p14:creationId xmlns:p14="http://schemas.microsoft.com/office/powerpoint/2010/main" val="10087806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atin typeface="Tahoma" charset="0"/>
              </a:defRPr>
            </a:lvl1pPr>
          </a:lstStyle>
          <a:p>
            <a:pPr>
              <a:defRPr/>
            </a:pPr>
            <a:fld id="{4FBA3B3D-993F-E146-933E-E1ADEF16D243}" type="slidenum">
              <a:rPr lang="en-US"/>
              <a:pPr>
                <a:defRPr/>
              </a:pPr>
              <a:t>‹#›</a:t>
            </a:fld>
            <a:endParaRPr lang="en-US"/>
          </a:p>
        </p:txBody>
      </p:sp>
    </p:spTree>
    <p:extLst>
      <p:ext uri="{BB962C8B-B14F-4D97-AF65-F5344CB8AC3E}">
        <p14:creationId xmlns:p14="http://schemas.microsoft.com/office/powerpoint/2010/main" val="811127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858C980B-5F24-284C-AF3B-5AAE2E625AD7}" type="slidenum">
              <a:rPr lang="en-US"/>
              <a:pPr>
                <a:defRPr/>
              </a:pPr>
              <a:t>‹#›</a:t>
            </a:fld>
            <a:endParaRPr lang="en-US"/>
          </a:p>
        </p:txBody>
      </p:sp>
    </p:spTree>
    <p:extLst>
      <p:ext uri="{BB962C8B-B14F-4D97-AF65-F5344CB8AC3E}">
        <p14:creationId xmlns:p14="http://schemas.microsoft.com/office/powerpoint/2010/main" val="2749985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C353EE49-6102-BC4E-9EFA-36B712EEFF4D}" type="slidenum">
              <a:rPr lang="en-US"/>
              <a:pPr>
                <a:defRPr/>
              </a:pPr>
              <a:t>‹#›</a:t>
            </a:fld>
            <a:endParaRPr lang="en-US"/>
          </a:p>
        </p:txBody>
      </p:sp>
    </p:spTree>
    <p:extLst>
      <p:ext uri="{BB962C8B-B14F-4D97-AF65-F5344CB8AC3E}">
        <p14:creationId xmlns:p14="http://schemas.microsoft.com/office/powerpoint/2010/main" val="292367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0891FC68-78F5-D645-A6D0-412B8F17404B}" type="slidenum">
              <a:rPr lang="en-US"/>
              <a:pPr>
                <a:defRPr/>
              </a:pPr>
              <a:t>‹#›</a:t>
            </a:fld>
            <a:endParaRPr lang="en-US"/>
          </a:p>
        </p:txBody>
      </p:sp>
    </p:spTree>
    <p:extLst>
      <p:ext uri="{BB962C8B-B14F-4D97-AF65-F5344CB8AC3E}">
        <p14:creationId xmlns:p14="http://schemas.microsoft.com/office/powerpoint/2010/main" val="3016349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atin typeface="Tahoma" charset="0"/>
              </a:defRPr>
            </a:lvl1pPr>
          </a:lstStyle>
          <a:p>
            <a:pPr>
              <a:defRPr/>
            </a:pPr>
            <a:fld id="{5E50F075-CBE3-B649-9243-7159468B457F}" type="slidenum">
              <a:rPr lang="en-US"/>
              <a:pPr>
                <a:defRPr/>
              </a:pPr>
              <a:t>‹#›</a:t>
            </a:fld>
            <a:endParaRPr lang="en-US"/>
          </a:p>
        </p:txBody>
      </p:sp>
    </p:spTree>
    <p:extLst>
      <p:ext uri="{BB962C8B-B14F-4D97-AF65-F5344CB8AC3E}">
        <p14:creationId xmlns:p14="http://schemas.microsoft.com/office/powerpoint/2010/main" val="1446364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atin typeface="Tahoma" charset="0"/>
              </a:defRPr>
            </a:lvl1pPr>
          </a:lstStyle>
          <a:p>
            <a:pPr>
              <a:defRPr/>
            </a:pPr>
            <a:fld id="{9CC59154-D409-A146-90AE-9D3C8AFB1249}" type="slidenum">
              <a:rPr lang="en-US"/>
              <a:pPr>
                <a:defRPr/>
              </a:pPr>
              <a:t>‹#›</a:t>
            </a:fld>
            <a:endParaRPr lang="en-US"/>
          </a:p>
        </p:txBody>
      </p:sp>
    </p:spTree>
    <p:extLst>
      <p:ext uri="{BB962C8B-B14F-4D97-AF65-F5344CB8AC3E}">
        <p14:creationId xmlns:p14="http://schemas.microsoft.com/office/powerpoint/2010/main" val="411599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3551470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atin typeface="Tahoma" charset="0"/>
              </a:defRPr>
            </a:lvl1pPr>
          </a:lstStyle>
          <a:p>
            <a:pPr>
              <a:defRPr/>
            </a:pPr>
            <a:fld id="{132228F7-7A9C-5842-BE7D-49BA9336AE16}" type="slidenum">
              <a:rPr lang="en-US"/>
              <a:pPr>
                <a:defRPr/>
              </a:pPr>
              <a:t>‹#›</a:t>
            </a:fld>
            <a:endParaRPr lang="en-US"/>
          </a:p>
        </p:txBody>
      </p:sp>
    </p:spTree>
    <p:extLst>
      <p:ext uri="{BB962C8B-B14F-4D97-AF65-F5344CB8AC3E}">
        <p14:creationId xmlns:p14="http://schemas.microsoft.com/office/powerpoint/2010/main" val="3425935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B9AA619D-D606-884C-9C95-1FCF7EF9CC3C}" type="slidenum">
              <a:rPr lang="en-US"/>
              <a:pPr>
                <a:defRPr/>
              </a:pPr>
              <a:t>‹#›</a:t>
            </a:fld>
            <a:endParaRPr lang="en-US"/>
          </a:p>
        </p:txBody>
      </p:sp>
    </p:spTree>
    <p:extLst>
      <p:ext uri="{BB962C8B-B14F-4D97-AF65-F5344CB8AC3E}">
        <p14:creationId xmlns:p14="http://schemas.microsoft.com/office/powerpoint/2010/main" val="1380369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A2A93277-7DD6-6946-BCAB-D6FFF8D80B73}" type="slidenum">
              <a:rPr lang="en-US"/>
              <a:pPr>
                <a:defRPr/>
              </a:pPr>
              <a:t>‹#›</a:t>
            </a:fld>
            <a:endParaRPr lang="en-US"/>
          </a:p>
        </p:txBody>
      </p:sp>
    </p:spTree>
    <p:extLst>
      <p:ext uri="{BB962C8B-B14F-4D97-AF65-F5344CB8AC3E}">
        <p14:creationId xmlns:p14="http://schemas.microsoft.com/office/powerpoint/2010/main" val="2466485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825B21D0-42E4-D54D-BAC8-E8CF45337D49}" type="slidenum">
              <a:rPr lang="en-US"/>
              <a:pPr>
                <a:defRPr/>
              </a:pPr>
              <a:t>‹#›</a:t>
            </a:fld>
            <a:endParaRPr lang="en-US"/>
          </a:p>
        </p:txBody>
      </p:sp>
    </p:spTree>
    <p:extLst>
      <p:ext uri="{BB962C8B-B14F-4D97-AF65-F5344CB8AC3E}">
        <p14:creationId xmlns:p14="http://schemas.microsoft.com/office/powerpoint/2010/main" val="414450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D19FFFB6-7E1E-8F47-B999-EDDCA0503107}" type="slidenum">
              <a:rPr lang="en-US"/>
              <a:pPr>
                <a:defRPr/>
              </a:pPr>
              <a:t>‹#›</a:t>
            </a:fld>
            <a:endParaRPr lang="en-US"/>
          </a:p>
        </p:txBody>
      </p:sp>
    </p:spTree>
    <p:extLst>
      <p:ext uri="{BB962C8B-B14F-4D97-AF65-F5344CB8AC3E}">
        <p14:creationId xmlns:p14="http://schemas.microsoft.com/office/powerpoint/2010/main" val="3897165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3849102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2592223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651844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3165675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51970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3448443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846430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221151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3204464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670659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929552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814626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2688703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2631324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405971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272683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41051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8C1C2BDE-9DE6-E54E-9871-297D61BBB985}" type="slidenum">
              <a:rPr lang="en-US"/>
              <a:pPr>
                <a:defRPr/>
              </a:pPr>
              <a:t>‹#›</a:t>
            </a:fld>
            <a:endParaRPr lang="en-US"/>
          </a:p>
        </p:txBody>
      </p:sp>
    </p:spTree>
    <p:extLst>
      <p:ext uri="{BB962C8B-B14F-4D97-AF65-F5344CB8AC3E}">
        <p14:creationId xmlns:p14="http://schemas.microsoft.com/office/powerpoint/2010/main" val="708178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2435915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1386152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E808BE95-F4F5-D94A-B5B6-EB1DD57C16AF}" type="slidenum">
              <a:rPr lang="en-US"/>
              <a:pPr>
                <a:defRPr/>
              </a:pPr>
              <a:t>‹#›</a:t>
            </a:fld>
            <a:endParaRPr lang="en-US"/>
          </a:p>
        </p:txBody>
      </p:sp>
    </p:spTree>
    <p:extLst>
      <p:ext uri="{BB962C8B-B14F-4D97-AF65-F5344CB8AC3E}">
        <p14:creationId xmlns:p14="http://schemas.microsoft.com/office/powerpoint/2010/main" val="1104126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677236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1948320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3237837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345573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146307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207981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55049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341866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1160449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6544857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26538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4137369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7085282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4050401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5403117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1983309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988368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8480581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7567914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0800948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0830946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6970919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5406383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737843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0"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492707907"/>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DEE641F-C0AF-B848-B4A6-E987E43F5871}"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451"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02D6110B-0FFE-7C41-BEB9-F7EC19911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B8A4B72-CF45-4F41-B09F-600751A868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nvGrpSpPr>
            <p:cNvPr id="50187"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50191"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50194"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0179"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cs typeface="Geneva" charset="0"/>
              </a:defRPr>
            </a:lvl1pPr>
          </a:lstStyle>
          <a:p>
            <a:pPr>
              <a:defRPr/>
            </a:pPr>
            <a:fld id="{83B930E5-136E-C940-A6B1-50FEDF175D86}"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extLst>
      <p:ext uri="{BB962C8B-B14F-4D97-AF65-F5344CB8AC3E}">
        <p14:creationId xmlns:p14="http://schemas.microsoft.com/office/powerpoint/2010/main" val="598409411"/>
      </p:ext>
    </p:extLst>
  </p:cSld>
  <p:clrMap bg1="dk2" tx1="lt1" bg2="dk1"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1427653353"/>
      </p:ext>
    </p:extLst>
  </p:cSld>
  <p:clrMap bg1="dk2" tx1="lt1" bg2="dk1" tx2="lt2" accent1="accent1" accent2="accent2" accent3="accent3" accent4="accent4" accent5="accent5" accent6="accent6" hlink="hlink" folHlink="folHlink"/>
  <p:sldLayoutIdLst>
    <p:sldLayoutId id="2147484487" r:id="rId1"/>
    <p:sldLayoutId id="2147484488"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extLst>
      <p:ext uri="{BB962C8B-B14F-4D97-AF65-F5344CB8AC3E}">
        <p14:creationId xmlns:p14="http://schemas.microsoft.com/office/powerpoint/2010/main" val="4147932691"/>
      </p:ext>
    </p:extLst>
  </p:cSld>
  <p:clrMap bg1="dk2" tx1="lt1" bg2="dk1" tx2="lt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extLst>
      <p:ext uri="{BB962C8B-B14F-4D97-AF65-F5344CB8AC3E}">
        <p14:creationId xmlns:p14="http://schemas.microsoft.com/office/powerpoint/2010/main" val="1479139685"/>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5.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58.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58.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75.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95.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pius-s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20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Rectangle 4"/>
          <p:cNvSpPr>
            <a:spLocks noGrp="1" noChangeArrowheads="1"/>
          </p:cNvSpPr>
          <p:nvPr>
            <p:ph type="ctrTitle"/>
          </p:nvPr>
        </p:nvSpPr>
        <p:spPr>
          <a:xfrm>
            <a:off x="0" y="2060575"/>
            <a:ext cx="9144000" cy="1736725"/>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التحيز الإجتماعي - الإقتصادي</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63491" name="Picture 6" descr="AncientEgyptianFamily">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05588" y="0"/>
            <a:ext cx="2538412"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418970"/>
            <a:ext cx="2708584" cy="196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Rectangle 2"/>
          <p:cNvSpPr>
            <a:spLocks noGrp="1" noChangeArrowheads="1"/>
          </p:cNvSpPr>
          <p:nvPr>
            <p:ph type="subTitle" idx="1"/>
          </p:nvPr>
        </p:nvSpPr>
        <p:spPr>
          <a:xfrm>
            <a:off x="0" y="3721100"/>
            <a:ext cx="9144000" cy="1295400"/>
          </a:xfrm>
        </p:spPr>
        <p:txBody>
          <a:bodyPr/>
          <a:lstStyle/>
          <a:p>
            <a:pPr eaLnBrk="1" hangingPunct="1">
              <a:buFont typeface="Wingdings" charset="0"/>
              <a:buNone/>
              <a:defRPr/>
            </a:pPr>
            <a:r>
              <a:rPr lang="ar-JO" b="1" dirty="0">
                <a:latin typeface="Arial" panose="020B0604020202020204" pitchFamily="34" charset="0"/>
                <a:ea typeface="ＭＳ Ｐゴシック" charset="0"/>
                <a:cs typeface="Arial" panose="020B0604020202020204" pitchFamily="34" charset="0"/>
              </a:rPr>
              <a:t>التمييز على أساس العرق والمال                                       في القرنين الأول والحادي والعشرين</a:t>
            </a:r>
            <a:endParaRPr lang="en-US" b="1" dirty="0">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8D953BC8-0CAC-F827-E2E3-A0CA448C7AD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تجريبي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ماذا</a:t>
            </a:r>
            <a:r>
              <a:rPr lang="ar-JO" sz="3200" b="1" dirty="0">
                <a:latin typeface="Arial" panose="020B0604020202020204" pitchFamily="34" charset="0"/>
                <a:ea typeface="ＭＳ Ｐゴシック" charset="0"/>
                <a:cs typeface="Arial" panose="020B0604020202020204" pitchFamily="34" charset="0"/>
              </a:rPr>
              <a:t> حدث ومن الذي فعله في الكتاب المقدس</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الإيمان يأتي من خلال </a:t>
            </a:r>
            <a:r>
              <a:rPr lang="ar-JO" sz="3200" b="1" dirty="0">
                <a:solidFill>
                  <a:srgbClr val="FFFF00"/>
                </a:solidFill>
                <a:latin typeface="Arial" panose="020B0604020202020204" pitchFamily="34" charset="0"/>
                <a:ea typeface="ＭＳ Ｐゴシック" charset="0"/>
                <a:cs typeface="Arial" panose="020B0604020202020204" pitchFamily="34" charset="0"/>
              </a:rPr>
              <a:t>الإختبار</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الحق قابل للإكتشاف </a:t>
            </a:r>
            <a:r>
              <a:rPr lang="ar-JO" sz="3200" b="1" dirty="0">
                <a:solidFill>
                  <a:srgbClr val="FFFF00"/>
                </a:solidFill>
                <a:latin typeface="Arial" panose="020B0604020202020204" pitchFamily="34" charset="0"/>
                <a:ea typeface="ＭＳ Ｐゴシック" charset="0"/>
                <a:cs typeface="Arial" panose="020B0604020202020204" pitchFamily="34" charset="0"/>
              </a:rPr>
              <a:t>ونسبي</a:t>
            </a:r>
            <a:endParaRPr lang="en-US" sz="3200" b="1" dirty="0">
              <a:latin typeface="Arial" panose="020B0604020202020204" pitchFamily="34" charset="0"/>
              <a:ea typeface="ＭＳ Ｐゴシック" charset="0"/>
              <a:cs typeface="Arial" panose="020B0604020202020204" pitchFamily="34"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علمي</a:t>
            </a:r>
            <a:r>
              <a:rPr lang="ar-JO" sz="3200" b="1" dirty="0">
                <a:latin typeface="Arial" panose="020B0604020202020204" pitchFamily="34" charset="0"/>
                <a:ea typeface="ＭＳ Ｐゴシック" charset="0"/>
                <a:cs typeface="Arial" panose="020B0604020202020204" pitchFamily="34" charset="0"/>
              </a:rPr>
              <a:t> وعقلاني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كيف</a:t>
            </a:r>
            <a:r>
              <a:rPr lang="ar-JO" sz="3200" b="1" dirty="0">
                <a:latin typeface="Arial" panose="020B0604020202020204" pitchFamily="34" charset="0"/>
                <a:ea typeface="ＭＳ Ｐゴシック" charset="0"/>
                <a:cs typeface="Arial" panose="020B0604020202020204" pitchFamily="34" charset="0"/>
              </a:rPr>
              <a:t> حدثت الأمور في الكتاب المقدس</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الإيمان يأتي من خلال </a:t>
            </a:r>
            <a:r>
              <a:rPr lang="ar-JO" sz="3200" b="1" dirty="0">
                <a:solidFill>
                  <a:srgbClr val="FFFF00"/>
                </a:solidFill>
                <a:latin typeface="Arial" panose="020B0604020202020204" pitchFamily="34" charset="0"/>
                <a:ea typeface="ＭＳ Ｐゴシック" charset="0"/>
                <a:cs typeface="Arial" panose="020B0604020202020204" pitchFamily="34" charset="0"/>
              </a:rPr>
              <a:t>التفكير</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الحق ثابت و</a:t>
            </a:r>
            <a:r>
              <a:rPr lang="ar-JO" sz="3200" b="1" dirty="0">
                <a:solidFill>
                  <a:srgbClr val="FFFF00"/>
                </a:solidFill>
                <a:latin typeface="Arial" panose="020B0604020202020204" pitchFamily="34" charset="0"/>
                <a:ea typeface="ＭＳ Ｐゴシック" charset="0"/>
                <a:cs typeface="Arial" panose="020B0604020202020204" pitchFamily="34" charset="0"/>
              </a:rPr>
              <a:t>لا يتغير</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الحق</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295866" y="-6300"/>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316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التحيز العرقي</a:t>
            </a:r>
            <a:endParaRPr lang="en-US" sz="4800" dirty="0">
              <a:latin typeface="Arial" panose="020B0604020202020204" pitchFamily="34" charset="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106</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3200400" y="506413"/>
            <a:ext cx="5943600" cy="1093787"/>
          </a:xfrm>
        </p:spPr>
        <p:txBody>
          <a:bodyPr/>
          <a:lstStyle/>
          <a:p>
            <a:pPr algn="r" eaLnBrk="1" hangingPunct="1">
              <a:defRPr/>
            </a:pPr>
            <a:r>
              <a:rPr lang="ar-JO" sz="4000" b="1" dirty="0">
                <a:latin typeface="Arial" panose="020B0604020202020204" pitchFamily="34" charset="0"/>
                <a:ea typeface="ＭＳ Ｐゴシック" charset="0"/>
                <a:cs typeface="Arial" panose="020B0604020202020204" pitchFamily="34" charset="0"/>
              </a:rPr>
              <a:t>1. الأمم يكرهون اليهود</a:t>
            </a:r>
            <a:endParaRPr lang="en-US" sz="4000" dirty="0">
              <a:latin typeface="Arial" panose="020B0604020202020204" pitchFamily="34" charset="0"/>
              <a:ea typeface="ＭＳ Ｐゴシック" charset="0"/>
              <a:cs typeface="Arial" panose="020B0604020202020204" pitchFamily="34" charset="0"/>
            </a:endParaRPr>
          </a:p>
        </p:txBody>
      </p:sp>
      <p:pic>
        <p:nvPicPr>
          <p:cNvPr id="86018" name="Picture 1031" descr="Poor J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Text Box 1032"/>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t>106</a:t>
            </a:r>
            <a:endParaRPr lang="en-US" sz="2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
          <p:cNvGrpSpPr>
            <a:grpSpLocks/>
          </p:cNvGrpSpPr>
          <p:nvPr/>
        </p:nvGrpSpPr>
        <p:grpSpPr bwMode="auto">
          <a:xfrm>
            <a:off x="-755650" y="0"/>
            <a:ext cx="10204450" cy="7162800"/>
            <a:chOff x="-476" y="0"/>
            <a:chExt cx="6236" cy="4441"/>
          </a:xfrm>
        </p:grpSpPr>
        <p:pic>
          <p:nvPicPr>
            <p:cNvPr id="88069" name="Picture 6"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7"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482" name="Rectangle 2"/>
          <p:cNvSpPr>
            <a:spLocks noGrp="1" noChangeArrowheads="1"/>
          </p:cNvSpPr>
          <p:nvPr>
            <p:ph type="title"/>
          </p:nvPr>
        </p:nvSpPr>
        <p:spPr>
          <a:xfrm>
            <a:off x="0" y="179388"/>
            <a:ext cx="8686800" cy="658812"/>
          </a:xfrm>
        </p:spPr>
        <p:txBody>
          <a:bodyPr/>
          <a:lstStyle/>
          <a:p>
            <a:pPr eaLnBrk="1" hangingPunct="1">
              <a:defRPr/>
            </a:pPr>
            <a:r>
              <a:rPr lang="ar-JO" sz="4000" dirty="0">
                <a:solidFill>
                  <a:schemeClr val="bg2"/>
                </a:solidFill>
                <a:latin typeface="Arial" panose="020B0604020202020204" pitchFamily="34" charset="0"/>
                <a:ea typeface="ＭＳ Ｐゴシック" charset="0"/>
                <a:cs typeface="Arial" panose="020B0604020202020204" pitchFamily="34" charset="0"/>
              </a:rPr>
              <a:t>لقد أساء الأمم فهم حياة الهيكل</a:t>
            </a:r>
            <a:endParaRPr lang="en-US" sz="400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20489" name="Text Box 9"/>
          <p:cNvSpPr txBox="1">
            <a:spLocks noChangeArrowheads="1"/>
          </p:cNvSpPr>
          <p:nvPr/>
        </p:nvSpPr>
        <p:spPr bwMode="auto">
          <a:xfrm>
            <a:off x="7086600" y="4724400"/>
            <a:ext cx="3305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3200" b="1" dirty="0">
                <a:solidFill>
                  <a:srgbClr val="000000"/>
                </a:solidFill>
                <a:latin typeface="Arial" panose="020B0604020202020204" pitchFamily="34" charset="0"/>
                <a:cs typeface="Arial" panose="020B0604020202020204" pitchFamily="34" charset="0"/>
              </a:rPr>
              <a:t>؟</a:t>
            </a:r>
            <a:endParaRPr lang="en-US" sz="3200" b="1" dirty="0">
              <a:solidFill>
                <a:srgbClr val="000000"/>
              </a:solidFill>
              <a:latin typeface="Arial" panose="020B0604020202020204" pitchFamily="34" charset="0"/>
              <a:cs typeface="Arial" panose="020B0604020202020204" pitchFamily="34" charset="0"/>
            </a:endParaRPr>
          </a:p>
        </p:txBody>
      </p:sp>
      <p:sp>
        <p:nvSpPr>
          <p:cNvPr id="20490" name="Text Box 10"/>
          <p:cNvSpPr txBox="1">
            <a:spLocks noChangeArrowheads="1"/>
          </p:cNvSpPr>
          <p:nvPr/>
        </p:nvSpPr>
        <p:spPr bwMode="auto">
          <a:xfrm>
            <a:off x="7696200" y="4495800"/>
            <a:ext cx="3305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3200" b="1" dirty="0">
                <a:solidFill>
                  <a:srgbClr val="000000"/>
                </a:solidFill>
                <a:latin typeface="Arial" panose="020B0604020202020204" pitchFamily="34" charset="0"/>
                <a:cs typeface="Arial" panose="020B0604020202020204" pitchFamily="34" charset="0"/>
              </a:rPr>
              <a:t>؟</a:t>
            </a:r>
            <a:endParaRPr lang="en-US"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1000" fill="hold"/>
                                        <p:tgtEl>
                                          <p:spTgt spid="20489"/>
                                        </p:tgtEl>
                                        <p:attrNameLst>
                                          <p:attrName>ppt_w</p:attrName>
                                        </p:attrNameLst>
                                      </p:cBhvr>
                                      <p:tavLst>
                                        <p:tav tm="0">
                                          <p:val>
                                            <p:fltVal val="0"/>
                                          </p:val>
                                        </p:tav>
                                        <p:tav tm="100000">
                                          <p:val>
                                            <p:strVal val="#ppt_w"/>
                                          </p:val>
                                        </p:tav>
                                      </p:tavLst>
                                    </p:anim>
                                    <p:anim calcmode="lin" valueType="num">
                                      <p:cBhvr>
                                        <p:cTn id="8" dur="1000" fill="hold"/>
                                        <p:tgtEl>
                                          <p:spTgt spid="20489"/>
                                        </p:tgtEl>
                                        <p:attrNameLst>
                                          <p:attrName>ppt_h</p:attrName>
                                        </p:attrNameLst>
                                      </p:cBhvr>
                                      <p:tavLst>
                                        <p:tav tm="0">
                                          <p:val>
                                            <p:fltVal val="0"/>
                                          </p:val>
                                        </p:tav>
                                        <p:tav tm="100000">
                                          <p:val>
                                            <p:strVal val="#ppt_h"/>
                                          </p:val>
                                        </p:tav>
                                      </p:tavLst>
                                    </p:anim>
                                    <p:anim calcmode="lin" valueType="num">
                                      <p:cBhvr>
                                        <p:cTn id="9"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0490"/>
                                        </p:tgtEl>
                                        <p:attrNameLst>
                                          <p:attrName>style.visibility</p:attrName>
                                        </p:attrNameLst>
                                      </p:cBhvr>
                                      <p:to>
                                        <p:strVal val="visible"/>
                                      </p:to>
                                    </p:set>
                                    <p:anim calcmode="lin" valueType="num">
                                      <p:cBhvr>
                                        <p:cTn id="14" dur="1000" fill="hold"/>
                                        <p:tgtEl>
                                          <p:spTgt spid="20490"/>
                                        </p:tgtEl>
                                        <p:attrNameLst>
                                          <p:attrName>ppt_w</p:attrName>
                                        </p:attrNameLst>
                                      </p:cBhvr>
                                      <p:tavLst>
                                        <p:tav tm="0">
                                          <p:val>
                                            <p:fltVal val="0"/>
                                          </p:val>
                                        </p:tav>
                                        <p:tav tm="100000">
                                          <p:val>
                                            <p:strVal val="#ppt_w"/>
                                          </p:val>
                                        </p:tav>
                                      </p:tavLst>
                                    </p:anim>
                                    <p:anim calcmode="lin" valueType="num">
                                      <p:cBhvr>
                                        <p:cTn id="15" dur="1000" fill="hold"/>
                                        <p:tgtEl>
                                          <p:spTgt spid="20490"/>
                                        </p:tgtEl>
                                        <p:attrNameLst>
                                          <p:attrName>ppt_h</p:attrName>
                                        </p:attrNameLst>
                                      </p:cBhvr>
                                      <p:tavLst>
                                        <p:tav tm="0">
                                          <p:val>
                                            <p:fltVal val="0"/>
                                          </p:val>
                                        </p:tav>
                                        <p:tav tm="100000">
                                          <p:val>
                                            <p:strVal val="#ppt_h"/>
                                          </p:val>
                                        </p:tav>
                                      </p:tavLst>
                                    </p:anim>
                                    <p:anim calcmode="lin" valueType="num">
                                      <p:cBhvr>
                                        <p:cTn id="16"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20482"/>
                                        </p:tgtEl>
                                        <p:attrNameLst>
                                          <p:attrName>style.visibility</p:attrName>
                                        </p:attrNameLst>
                                      </p:cBhvr>
                                      <p:to>
                                        <p:strVal val="visible"/>
                                      </p:to>
                                    </p:set>
                                    <p:anim calcmode="lin" valueType="num">
                                      <p:cBhvr>
                                        <p:cTn id="22" dur="1000" fill="hold"/>
                                        <p:tgtEl>
                                          <p:spTgt spid="20482"/>
                                        </p:tgtEl>
                                        <p:attrNameLst>
                                          <p:attrName>ppt_w</p:attrName>
                                        </p:attrNameLst>
                                      </p:cBhvr>
                                      <p:tavLst>
                                        <p:tav tm="0">
                                          <p:val>
                                            <p:fltVal val="0"/>
                                          </p:val>
                                        </p:tav>
                                        <p:tav tm="100000">
                                          <p:val>
                                            <p:strVal val="#ppt_w"/>
                                          </p:val>
                                        </p:tav>
                                      </p:tavLst>
                                    </p:anim>
                                    <p:anim calcmode="lin" valueType="num">
                                      <p:cBhvr>
                                        <p:cTn id="23" dur="1000" fill="hold"/>
                                        <p:tgtEl>
                                          <p:spTgt spid="20482"/>
                                        </p:tgtEl>
                                        <p:attrNameLst>
                                          <p:attrName>ppt_h</p:attrName>
                                        </p:attrNameLst>
                                      </p:cBhvr>
                                      <p:tavLst>
                                        <p:tav tm="0">
                                          <p:val>
                                            <p:fltVal val="0"/>
                                          </p:val>
                                        </p:tav>
                                        <p:tav tm="100000">
                                          <p:val>
                                            <p:strVal val="#ppt_h"/>
                                          </p:val>
                                        </p:tav>
                                      </p:tavLst>
                                    </p:anim>
                                    <p:anim calcmode="lin" valueType="num">
                                      <p:cBhvr>
                                        <p:cTn id="24" dur="1000" fill="hold"/>
                                        <p:tgtEl>
                                          <p:spTgt spid="2048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04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9" grpId="0"/>
      <p:bldP spid="204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Sea of 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a:xfrm>
            <a:off x="0" y="0"/>
            <a:ext cx="4572000" cy="1484784"/>
          </a:xfrm>
          <a:solidFill>
            <a:srgbClr val="FFFFFF"/>
          </a:soli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كفرناحوم على           بحر الجليل</a:t>
            </a:r>
            <a:endParaRPr lang="en-US" sz="4000" dirty="0">
              <a:latin typeface="Arial" panose="020B0604020202020204" pitchFamily="34" charset="0"/>
              <a:ea typeface="ＭＳ Ｐゴシック" charset="0"/>
              <a:cs typeface="Arial" panose="020B0604020202020204" pitchFamily="34" charset="0"/>
            </a:endParaRPr>
          </a:p>
        </p:txBody>
      </p:sp>
      <p:sp>
        <p:nvSpPr>
          <p:cNvPr id="90115" name="Line 4"/>
          <p:cNvSpPr>
            <a:spLocks noChangeShapeType="1"/>
          </p:cNvSpPr>
          <p:nvPr/>
        </p:nvSpPr>
        <p:spPr bwMode="auto">
          <a:xfrm>
            <a:off x="3851920" y="908720"/>
            <a:ext cx="3082280" cy="691480"/>
          </a:xfrm>
          <a:prstGeom prst="line">
            <a:avLst/>
          </a:prstGeom>
          <a:noFill/>
          <a:ln w="7620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304800"/>
            <a:ext cx="8763000" cy="609600"/>
          </a:xfrm>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كان بطرس رجل أعمال يهودي من كفرناحوم</a:t>
            </a:r>
            <a:endParaRPr lang="en-US" sz="2800" dirty="0">
              <a:latin typeface="Arial" panose="020B0604020202020204" pitchFamily="34" charset="0"/>
              <a:ea typeface="ＭＳ Ｐゴシック" charset="0"/>
              <a:cs typeface="Arial" panose="020B0604020202020204" pitchFamily="34" charset="0"/>
            </a:endParaRPr>
          </a:p>
        </p:txBody>
      </p:sp>
      <p:pic>
        <p:nvPicPr>
          <p:cNvPr id="92162" name="Picture 4" descr="Capernau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65238"/>
            <a:ext cx="9144000"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3" name="Picture 5" descr="Capernaum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7313" y="1249363"/>
            <a:ext cx="5399087"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AutoShape 6"/>
          <p:cNvSpPr>
            <a:spLocks noChangeArrowheads="1"/>
          </p:cNvSpPr>
          <p:nvPr/>
        </p:nvSpPr>
        <p:spPr bwMode="auto">
          <a:xfrm>
            <a:off x="2895600" y="914400"/>
            <a:ext cx="5105400" cy="914400"/>
          </a:xfrm>
          <a:prstGeom prst="cloudCallout">
            <a:avLst>
              <a:gd name="adj1" fmla="val -64708"/>
              <a:gd name="adj2" fmla="val 86287"/>
            </a:avLst>
          </a:prstGeom>
          <a:solidFill>
            <a:schemeClr val="accent1"/>
          </a:solidFill>
          <a:ln w="9525">
            <a:solidFill>
              <a:schemeClr val="tx1"/>
            </a:solidFill>
            <a:round/>
            <a:headEnd/>
            <a:tailEnd/>
          </a:ln>
        </p:spPr>
        <p:txBody>
          <a:bodyPr/>
          <a:lstStyle/>
          <a:p>
            <a:pPr algn="ctr"/>
            <a:r>
              <a:rPr lang="ar-JO" sz="2400" b="1" dirty="0">
                <a:solidFill>
                  <a:schemeClr val="bg2"/>
                </a:solidFill>
                <a:latin typeface="Arial" panose="020B0604020202020204" pitchFamily="34" charset="0"/>
                <a:cs typeface="Arial" panose="020B0604020202020204" pitchFamily="34" charset="0"/>
              </a:rPr>
              <a:t>مجمع بطرس</a:t>
            </a:r>
            <a:endParaRPr lang="en-US" sz="2400" b="1" dirty="0">
              <a:solidFill>
                <a:schemeClr val="bg2"/>
              </a:solidFill>
              <a:latin typeface="Arial" panose="020B0604020202020204" pitchFamily="34" charset="0"/>
              <a:cs typeface="Arial" panose="020B0604020202020204" pitchFamily="34" charset="0"/>
            </a:endParaRPr>
          </a:p>
        </p:txBody>
      </p:sp>
      <p:sp>
        <p:nvSpPr>
          <p:cNvPr id="21511" name="AutoShape 7"/>
          <p:cNvSpPr>
            <a:spLocks noChangeArrowheads="1"/>
          </p:cNvSpPr>
          <p:nvPr/>
        </p:nvSpPr>
        <p:spPr bwMode="auto">
          <a:xfrm>
            <a:off x="5029200" y="1905000"/>
            <a:ext cx="4114800" cy="838200"/>
          </a:xfrm>
          <a:prstGeom prst="cloudCallout">
            <a:avLst>
              <a:gd name="adj1" fmla="val -69097"/>
              <a:gd name="adj2" fmla="val 86176"/>
            </a:avLst>
          </a:prstGeom>
          <a:solidFill>
            <a:schemeClr val="accent1"/>
          </a:solidFill>
          <a:ln w="9525">
            <a:solidFill>
              <a:schemeClr val="tx1"/>
            </a:solidFill>
            <a:round/>
            <a:headEnd/>
            <a:tailEnd/>
          </a:ln>
        </p:spPr>
        <p:txBody>
          <a:bodyPr/>
          <a:lstStyle/>
          <a:p>
            <a:pPr algn="ctr"/>
            <a:r>
              <a:rPr lang="ar-JO" sz="2400" b="1" dirty="0">
                <a:solidFill>
                  <a:schemeClr val="bg2"/>
                </a:solidFill>
                <a:latin typeface="Arial" panose="020B0604020202020204" pitchFamily="34" charset="0"/>
                <a:cs typeface="Arial" panose="020B0604020202020204" pitchFamily="34" charset="0"/>
              </a:rPr>
              <a:t>بيت بطرس</a:t>
            </a:r>
            <a:endParaRPr lang="en-US" sz="2400" b="1" dirty="0">
              <a:solidFill>
                <a:schemeClr val="bg2"/>
              </a:solidFill>
              <a:latin typeface="Arial" panose="020B0604020202020204" pitchFamily="34" charset="0"/>
              <a:cs typeface="Arial" panose="020B0604020202020204" pitchFamily="34" charset="0"/>
            </a:endParaRPr>
          </a:p>
        </p:txBody>
      </p:sp>
      <p:pic>
        <p:nvPicPr>
          <p:cNvPr id="21513" name="Picture 9" descr="Capernaum Tod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0" y="3811588"/>
            <a:ext cx="54864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4" name="Picture 10" descr="Capernaum Tod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46250" y="896938"/>
            <a:ext cx="1709737" cy="596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2" name="AutoShape 8"/>
          <p:cNvSpPr>
            <a:spLocks noChangeArrowheads="1"/>
          </p:cNvSpPr>
          <p:nvPr/>
        </p:nvSpPr>
        <p:spPr bwMode="auto">
          <a:xfrm>
            <a:off x="5257800" y="3048000"/>
            <a:ext cx="4114800" cy="838200"/>
          </a:xfrm>
          <a:prstGeom prst="cloudCallout">
            <a:avLst>
              <a:gd name="adj1" fmla="val -60648"/>
              <a:gd name="adj2" fmla="val 86366"/>
            </a:avLst>
          </a:prstGeom>
          <a:solidFill>
            <a:schemeClr val="accent1"/>
          </a:solidFill>
          <a:ln w="9525">
            <a:solidFill>
              <a:schemeClr val="tx1"/>
            </a:solidFill>
            <a:round/>
            <a:headEnd/>
            <a:tailEnd/>
          </a:ln>
        </p:spPr>
        <p:txBody>
          <a:bodyPr/>
          <a:lstStyle/>
          <a:p>
            <a:pPr algn="ctr"/>
            <a:r>
              <a:rPr lang="ar-JO" sz="2400" b="1" dirty="0">
                <a:solidFill>
                  <a:schemeClr val="bg2"/>
                </a:solidFill>
                <a:latin typeface="Arial" panose="020B0604020202020204" pitchFamily="34" charset="0"/>
                <a:cs typeface="Arial" panose="020B0604020202020204" pitchFamily="34" charset="0"/>
              </a:rPr>
              <a:t>عمل بطرس</a:t>
            </a:r>
            <a:endParaRPr lang="en-US" sz="2400" b="1"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dissolve">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dissolve">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dissolve">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dissolve">
                                      <p:cBhvr>
                                        <p:cTn id="2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0" grpId="0" animBg="1"/>
      <p:bldP spid="21511" grpId="0" animBg="1"/>
      <p:bldP spid="215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029" descr="Peter's Hou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1774825"/>
            <a:ext cx="6324600" cy="501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AutoShape 1031"/>
          <p:cNvSpPr>
            <a:spLocks noChangeArrowheads="1"/>
          </p:cNvSpPr>
          <p:nvPr/>
        </p:nvSpPr>
        <p:spPr bwMode="auto">
          <a:xfrm>
            <a:off x="5157788" y="2667000"/>
            <a:ext cx="3757612" cy="1196975"/>
          </a:xfrm>
          <a:prstGeom prst="downArrowCallout">
            <a:avLst>
              <a:gd name="adj1" fmla="val 78481"/>
              <a:gd name="adj2" fmla="val 78481"/>
              <a:gd name="adj3" fmla="val 16667"/>
              <a:gd name="adj4" fmla="val 66667"/>
            </a:avLst>
          </a:pr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94211" name="Picture 1028" descr="Peter's Hou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09600"/>
            <a:ext cx="4419600" cy="316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1026"/>
          <p:cNvSpPr>
            <a:spLocks noGrp="1" noChangeArrowheads="1"/>
          </p:cNvSpPr>
          <p:nvPr>
            <p:ph type="title"/>
          </p:nvPr>
        </p:nvSpPr>
        <p:spPr>
          <a:xfrm>
            <a:off x="4343400" y="277813"/>
            <a:ext cx="4800600" cy="865187"/>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كفرناحوم اليوم</a:t>
            </a:r>
            <a:endParaRPr lang="en-US" sz="4000" dirty="0">
              <a:latin typeface="Arial" panose="020B0604020202020204" pitchFamily="34" charset="0"/>
              <a:ea typeface="ＭＳ Ｐゴシック" charset="0"/>
              <a:cs typeface="Arial" panose="020B0604020202020204" pitchFamily="34" charset="0"/>
            </a:endParaRPr>
          </a:p>
        </p:txBody>
      </p:sp>
      <p:sp>
        <p:nvSpPr>
          <p:cNvPr id="29699" name="Rectangle 1027"/>
          <p:cNvSpPr>
            <a:spLocks noGrp="1" noChangeArrowheads="1"/>
          </p:cNvSpPr>
          <p:nvPr>
            <p:ph type="body" idx="1"/>
          </p:nvPr>
        </p:nvSpPr>
        <p:spPr>
          <a:xfrm>
            <a:off x="228600" y="1524000"/>
            <a:ext cx="2895600" cy="838200"/>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المجمع</a:t>
            </a:r>
            <a:endParaRPr lang="en-US" b="1" dirty="0">
              <a:latin typeface="Arial" panose="020B0604020202020204" pitchFamily="34" charset="0"/>
              <a:ea typeface="ＭＳ Ｐゴシック" charset="0"/>
              <a:cs typeface="Arial" panose="020B0604020202020204" pitchFamily="34" charset="0"/>
            </a:endParaRPr>
          </a:p>
        </p:txBody>
      </p:sp>
      <p:sp>
        <p:nvSpPr>
          <p:cNvPr id="29702" name="Rectangle 1030"/>
          <p:cNvSpPr>
            <a:spLocks noChangeArrowheads="1"/>
          </p:cNvSpPr>
          <p:nvPr/>
        </p:nvSpPr>
        <p:spPr bwMode="auto">
          <a:xfrm>
            <a:off x="5386388" y="2743200"/>
            <a:ext cx="3529012" cy="769938"/>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65000"/>
              <a:buFont typeface="Wingdings" charset="0"/>
              <a:buChar char="n"/>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بيت بطرس</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4215" name="AutoShape 1032"/>
          <p:cNvSpPr>
            <a:spLocks noChangeArrowheads="1"/>
          </p:cNvSpPr>
          <p:nvPr/>
        </p:nvSpPr>
        <p:spPr bwMode="auto">
          <a:xfrm rot="2468651">
            <a:off x="4191000" y="3641725"/>
            <a:ext cx="966788" cy="628650"/>
          </a:xfrm>
          <a:prstGeom prst="notchedRightArrow">
            <a:avLst>
              <a:gd name="adj1" fmla="val 50000"/>
              <a:gd name="adj2" fmla="val 38447"/>
            </a:avLst>
          </a:pr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029"/>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60770" name="Rectangle 1026"/>
          <p:cNvSpPr>
            <a:spLocks noGrp="1" noChangeArrowheads="1"/>
          </p:cNvSpPr>
          <p:nvPr>
            <p:ph type="ctrTitle"/>
          </p:nvPr>
        </p:nvSpPr>
        <p:spPr>
          <a:xfrm>
            <a:off x="3657600" y="6019800"/>
            <a:ext cx="5486400" cy="762000"/>
          </a:xfrm>
          <a:solidFill>
            <a:srgbClr val="000000"/>
          </a:solidFill>
        </p:spPr>
        <p:txBody>
          <a:bodyPr/>
          <a:lstStyle/>
          <a:p>
            <a:pPr eaLnBrk="1" hangingPunct="1">
              <a:defRPr/>
            </a:pPr>
            <a:r>
              <a:rPr lang="ar-JO" sz="4800" dirty="0">
                <a:effectLst/>
                <a:latin typeface="Arial" panose="020B0604020202020204" pitchFamily="34" charset="0"/>
                <a:ea typeface="ＭＳ Ｐゴシック" charset="0"/>
                <a:cs typeface="Arial" panose="020B0604020202020204" pitchFamily="34" charset="0"/>
              </a:rPr>
              <a:t>نموذج كفرناحوم</a:t>
            </a:r>
            <a:endParaRPr lang="en-US" sz="4800"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026" descr="Sea of 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1027"/>
          <p:cNvSpPr>
            <a:spLocks noGrp="1" noChangeArrowheads="1"/>
          </p:cNvSpPr>
          <p:nvPr>
            <p:ph type="title"/>
          </p:nvPr>
        </p:nvSpPr>
        <p:spPr>
          <a:xfrm>
            <a:off x="0" y="0"/>
            <a:ext cx="8229600" cy="1143000"/>
          </a:xfrm>
          <a:solidFill>
            <a:srgbClr val="000514"/>
          </a:solidFill>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طبرية على بحر الجليل</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8307" name="Line 1028"/>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400" y="277813"/>
            <a:ext cx="91186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أسفل الشاطئ ... طبرية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2" name="Group 9"/>
          <p:cNvGrpSpPr>
            <a:grpSpLocks/>
          </p:cNvGrpSpPr>
          <p:nvPr/>
        </p:nvGrpSpPr>
        <p:grpSpPr bwMode="auto">
          <a:xfrm>
            <a:off x="0" y="1628775"/>
            <a:ext cx="9251950" cy="5237163"/>
            <a:chOff x="0" y="1128"/>
            <a:chExt cx="5760" cy="3197"/>
          </a:xfrm>
        </p:grpSpPr>
        <p:pic>
          <p:nvPicPr>
            <p:cNvPr id="100357" name="Picture 4" descr="Tiber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7"/>
              <a:ext cx="5760" cy="3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8" name="Picture 5" descr="Tiber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1128"/>
              <a:ext cx="3840" cy="3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03" name="Rectangle 3"/>
          <p:cNvSpPr>
            <a:spLocks noGrp="1" noChangeArrowheads="1"/>
          </p:cNvSpPr>
          <p:nvPr>
            <p:ph type="body" idx="1"/>
          </p:nvPr>
        </p:nvSpPr>
        <p:spPr>
          <a:xfrm>
            <a:off x="361528" y="2349500"/>
            <a:ext cx="7162800" cy="685800"/>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المدينة الأممية بامتياز</a:t>
            </a:r>
            <a:endParaRPr lang="en-US" b="1" dirty="0">
              <a:latin typeface="Arial" panose="020B0604020202020204" pitchFamily="34" charset="0"/>
              <a:ea typeface="ＭＳ Ｐゴシック" charset="0"/>
              <a:cs typeface="Arial" panose="020B0604020202020204" pitchFamily="34" charset="0"/>
            </a:endParaRPr>
          </a:p>
        </p:txBody>
      </p:sp>
      <p:sp>
        <p:nvSpPr>
          <p:cNvPr id="25608" name="Line 8"/>
          <p:cNvSpPr>
            <a:spLocks noChangeShapeType="1"/>
          </p:cNvSpPr>
          <p:nvPr/>
        </p:nvSpPr>
        <p:spPr bwMode="auto">
          <a:xfrm>
            <a:off x="3060278" y="1295400"/>
            <a:ext cx="0" cy="5562600"/>
          </a:xfrm>
          <a:prstGeom prst="line">
            <a:avLst/>
          </a:prstGeom>
          <a:noFill/>
          <a:ln w="76200">
            <a:solidFill>
              <a:schemeClr val="tx1"/>
            </a:solidFill>
            <a:round/>
            <a:headEnd/>
            <a:tailEnd type="triangle" w="med" len="med"/>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a:lstStyle/>
          <a:p>
            <a:pPr>
              <a:defRPr/>
            </a:pPr>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1000"/>
                                        <p:tgtEl>
                                          <p:spTgt spid="25608"/>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nodeType="afterGroup">
                            <p:stCondLst>
                              <p:cond delay="2000"/>
                            </p:stCondLst>
                            <p:childTnLst>
                              <p:par>
                                <p:cTn id="13" presetID="27" presetClass="entr" presetSubtype="0" fill="hold" grpId="0" nodeType="afterEffect">
                                  <p:stCondLst>
                                    <p:cond delay="0"/>
                                  </p:stCondLst>
                                  <p:iterate type="wd">
                                    <p:tmPct val="50000"/>
                                  </p:iterate>
                                  <p:childTnLst>
                                    <p:set>
                                      <p:cBhvr>
                                        <p:cTn id="14" dur="1" fill="hold">
                                          <p:stCondLst>
                                            <p:cond delay="0"/>
                                          </p:stCondLst>
                                        </p:cTn>
                                        <p:tgtEl>
                                          <p:spTgt spid="25603">
                                            <p:txEl>
                                              <p:pRg st="0" end="0"/>
                                            </p:txEl>
                                          </p:spTgt>
                                        </p:tgtEl>
                                        <p:attrNameLst>
                                          <p:attrName>style.visibility</p:attrName>
                                        </p:attrNameLst>
                                      </p:cBhvr>
                                      <p:to>
                                        <p:strVal val="visible"/>
                                      </p:to>
                                    </p:set>
                                    <p:anim calcmode="discrete" valueType="clr">
                                      <p:cBhvr override="childStyle">
                                        <p:cTn id="15" dur="1000"/>
                                        <p:tgtEl>
                                          <p:spTgt spid="256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1000"/>
                                        <p:tgtEl>
                                          <p:spTgt spid="25603">
                                            <p:txEl>
                                              <p:pRg st="0" end="0"/>
                                            </p:txEl>
                                          </p:spTgt>
                                        </p:tgtEl>
                                        <p:attrNameLst>
                                          <p:attrName>fillcolor</p:attrName>
                                        </p:attrNameLst>
                                      </p:cBhvr>
                                      <p:tavLst>
                                        <p:tav tm="0">
                                          <p:val>
                                            <p:clrVal>
                                              <a:schemeClr val="accent2"/>
                                            </p:clrVal>
                                          </p:val>
                                        </p:tav>
                                        <p:tav tm="50000">
                                          <p:val>
                                            <p:clrVal>
                                              <a:schemeClr val="hlink"/>
                                            </p:clrVal>
                                          </p:val>
                                        </p:tav>
                                      </p:tavLst>
                                    </p:anim>
                                    <p:set>
                                      <p:cBhvr>
                                        <p:cTn id="17" dur="1000"/>
                                        <p:tgtEl>
                                          <p:spTgt spid="2560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أحياناً يسيء المسيحيون معاملة الآخرين من مجموعات عرقية مختلفة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الأمم</a:t>
            </a:r>
            <a:endParaRPr lang="en-US"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إله واحد</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محرمات كثيرة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آلهة عديدة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محرمات قليلة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اليهود</a:t>
            </a:r>
            <a:endParaRPr lang="en-US"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19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Tut"/>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14800" y="0"/>
            <a:ext cx="5029200" cy="712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2" name="Picture 5" descr="Bas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0"/>
            <a:ext cx="4521200" cy="715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2"/>
          <p:cNvSpPr>
            <a:spLocks noGrp="1" noChangeArrowheads="1"/>
          </p:cNvSpPr>
          <p:nvPr>
            <p:ph type="title"/>
          </p:nvPr>
        </p:nvSpPr>
        <p:spPr>
          <a:xfrm>
            <a:off x="457200" y="-1524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التحيز العرقي</a:t>
            </a:r>
            <a:endParaRPr lang="en-US" dirty="0">
              <a:latin typeface="Arial" panose="020B0604020202020204" pitchFamily="34" charset="0"/>
              <a:ea typeface="ＭＳ Ｐゴシック" charset="0"/>
              <a:cs typeface="Arial" panose="020B0604020202020204" pitchFamily="34" charset="0"/>
            </a:endParaRPr>
          </a:p>
        </p:txBody>
      </p:sp>
      <p:sp>
        <p:nvSpPr>
          <p:cNvPr id="38915" name="Rectangle 3"/>
          <p:cNvSpPr>
            <a:spLocks noGrp="1" noChangeArrowheads="1"/>
          </p:cNvSpPr>
          <p:nvPr>
            <p:ph type="body" idx="1"/>
          </p:nvPr>
        </p:nvSpPr>
        <p:spPr>
          <a:xfrm>
            <a:off x="457200" y="1600200"/>
            <a:ext cx="8686800" cy="4530725"/>
          </a:xfrm>
          <a:effectLst>
            <a:outerShdw blurRad="63500" dist="35921" dir="2700000" algn="ctr" rotWithShape="0">
              <a:schemeClr val="bg2">
                <a:alpha val="74998"/>
              </a:schemeClr>
            </a:outerShdw>
          </a:effectLst>
        </p:spPr>
        <p:txBody>
          <a:bodyPr/>
          <a:lstStyle/>
          <a:p>
            <a:pPr marL="0" indent="0" eaLnBrk="1" hangingPunct="1">
              <a:buNone/>
              <a:defRPr/>
            </a:pPr>
            <a:r>
              <a:rPr lang="ar-JO" b="1" dirty="0">
                <a:latin typeface="Arial" panose="020B0604020202020204" pitchFamily="34" charset="0"/>
                <a:ea typeface="ＭＳ Ｐゴシック" charset="0"/>
                <a:cs typeface="Arial" panose="020B0604020202020204" pitchFamily="34" charset="0"/>
              </a:rPr>
              <a:t>1. الأمم يكرهون اليهود</a:t>
            </a:r>
          </a:p>
          <a:p>
            <a:pPr marL="0" indent="0" eaLnBrk="1" hangingPunct="1">
              <a:buNone/>
              <a:defRPr/>
            </a:pPr>
            <a:r>
              <a:rPr lang="ar-JO" b="1" dirty="0">
                <a:latin typeface="Arial" panose="020B0604020202020204" pitchFamily="34" charset="0"/>
                <a:ea typeface="ＭＳ Ｐゴシック" charset="0"/>
                <a:cs typeface="Arial" panose="020B0604020202020204" pitchFamily="34" charset="0"/>
              </a:rPr>
              <a:t>2. اليهود يكرهون الأمم</a:t>
            </a:r>
            <a:endParaRPr lang="en-US" b="1" dirty="0">
              <a:latin typeface="Arial" panose="020B0604020202020204" pitchFamily="34" charset="0"/>
              <a:ea typeface="ＭＳ Ｐゴシック" charset="0"/>
              <a:cs typeface="Arial" panose="020B0604020202020204" pitchFamily="34" charset="0"/>
            </a:endParaRPr>
          </a:p>
        </p:txBody>
      </p:sp>
      <p:sp>
        <p:nvSpPr>
          <p:cNvPr id="102405" name="Text Box 6"/>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106</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072313"/>
            <a:chOff x="0" y="0"/>
            <a:chExt cx="9144000" cy="7072313"/>
          </a:xfrm>
        </p:grpSpPr>
        <p:pic>
          <p:nvPicPr>
            <p:cNvPr id="104449" name="Picture 4" descr="Greek &amp; Hebre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7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4283968" y="3284984"/>
              <a:ext cx="3384376" cy="648072"/>
            </a:xfrm>
            <a:prstGeom prst="rect">
              <a:avLst/>
            </a:prstGeom>
            <a:solidFill>
              <a:srgbClr val="F7F4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9" charset="-52"/>
              </a:endParaRPr>
            </a:p>
          </p:txBody>
        </p:sp>
      </p:grpSp>
      <p:sp>
        <p:nvSpPr>
          <p:cNvPr id="104450" name="Rectangle 7"/>
          <p:cNvSpPr>
            <a:spLocks noGrp="1" noChangeArrowheads="1"/>
          </p:cNvSpPr>
          <p:nvPr>
            <p:ph type="title" idx="4294967295"/>
          </p:nvPr>
        </p:nvSpPr>
        <p:spPr>
          <a:xfrm>
            <a:off x="0" y="0"/>
            <a:ext cx="9144000" cy="5207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r>
              <a:rPr lang="ar-JO" sz="2800" b="1" dirty="0">
                <a:solidFill>
                  <a:schemeClr val="tx1"/>
                </a:solidFill>
                <a:effectLst/>
                <a:latin typeface="Arial" charset="0"/>
                <a:ea typeface="ＭＳ Ｐゴシック" charset="0"/>
                <a:cs typeface="Arial" charset="0"/>
              </a:rPr>
              <a:t>غالبًا ما كان اليهود والأمميون يتحدثون لغات مختلفة</a:t>
            </a:r>
            <a:endParaRPr lang="en-US" sz="2800" b="1" dirty="0">
              <a:solidFill>
                <a:schemeClr val="tx1"/>
              </a:solidFill>
              <a:effectLst/>
              <a:latin typeface="Arial" charset="0"/>
              <a:ea typeface="ＭＳ Ｐゴシック" charset="0"/>
              <a:cs typeface="Arial" charset="0"/>
            </a:endParaRPr>
          </a:p>
        </p:txBody>
      </p:sp>
      <p:sp>
        <p:nvSpPr>
          <p:cNvPr id="104451" name="TextBox 1"/>
          <p:cNvSpPr txBox="1">
            <a:spLocks noChangeArrowheads="1"/>
          </p:cNvSpPr>
          <p:nvPr/>
        </p:nvSpPr>
        <p:spPr bwMode="auto">
          <a:xfrm>
            <a:off x="3995936" y="3212976"/>
            <a:ext cx="5148064" cy="400110"/>
          </a:xfrm>
          <a:prstGeom prst="rect">
            <a:avLst/>
          </a:prstGeom>
          <a:noFill/>
          <a:ln>
            <a:noFill/>
          </a:ln>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sz="2000" b="1" dirty="0">
                <a:solidFill>
                  <a:srgbClr val="000514"/>
                </a:solidFill>
                <a:latin typeface="Arial" charset="0"/>
                <a:cs typeface="Arial" charset="0"/>
              </a:rPr>
              <a:t>العهد الجديد مكتوب باللغة اليونانية، وهو كالتالي...</a:t>
            </a:r>
            <a:endParaRPr lang="en-US" sz="2000" b="1" dirty="0">
              <a:solidFill>
                <a:srgbClr val="000514"/>
              </a:solidFill>
              <a:latin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62200" y="400050"/>
            <a:ext cx="5943600" cy="1093788"/>
          </a:xfrm>
        </p:spPr>
        <p:txBody>
          <a:bodyPr/>
          <a:lstStyle/>
          <a:p>
            <a:pPr marL="838200" indent="-838200" eaLnBrk="1" hangingPunct="1">
              <a:defRPr/>
            </a:pPr>
            <a:r>
              <a:rPr lang="ar-JO" sz="4000" b="1" dirty="0">
                <a:latin typeface="Arial" panose="020B0604020202020204" pitchFamily="34" charset="0"/>
                <a:ea typeface="ＭＳ Ｐゴシック" charset="0"/>
                <a:cs typeface="Arial" panose="020B0604020202020204" pitchFamily="34" charset="0"/>
              </a:rPr>
              <a:t>2. كره اليهود الأمم لأن ...</a:t>
            </a:r>
            <a:endParaRPr lang="en-US" sz="4000" dirty="0">
              <a:latin typeface="Arial" panose="020B0604020202020204" pitchFamily="34" charset="0"/>
              <a:ea typeface="ＭＳ Ｐゴシック" charset="0"/>
              <a:cs typeface="Arial" panose="020B0604020202020204" pitchFamily="34" charset="0"/>
            </a:endParaRPr>
          </a:p>
        </p:txBody>
      </p:sp>
      <p:pic>
        <p:nvPicPr>
          <p:cNvPr id="106498" name="Picture 6" descr="Preju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1600200"/>
            <a:ext cx="45720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99" name="Picture 8" descr="Hatr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37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0"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t>106</a:t>
            </a:r>
            <a:endParaRPr lang="en-US" sz="2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a:xfrm>
            <a:off x="0" y="277813"/>
            <a:ext cx="5029200" cy="1931987"/>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دمّر الأمم               الهيكل اليهودي        مرتين</a:t>
            </a:r>
            <a:endParaRPr lang="en-US" dirty="0">
              <a:latin typeface="Arial" panose="020B0604020202020204" pitchFamily="34" charset="0"/>
              <a:ea typeface="ＭＳ Ｐゴシック" charset="0"/>
              <a:cs typeface="Arial" panose="020B0604020202020204" pitchFamily="34" charset="0"/>
            </a:endParaRPr>
          </a:p>
        </p:txBody>
      </p:sp>
      <p:pic>
        <p:nvPicPr>
          <p:cNvPr id="108546" name="Picture 1028" descr="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98763"/>
            <a:ext cx="6053138" cy="405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7" name="Picture 1029" descr="Lamps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4425" y="-2667000"/>
            <a:ext cx="4219575"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8" name="Picture 1030" descr="Lampstan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228850"/>
            <a:ext cx="154940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026" descr="Aa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1027"/>
          <p:cNvSpPr>
            <a:spLocks noChangeArrowheads="1"/>
          </p:cNvSpPr>
          <p:nvPr/>
        </p:nvSpPr>
        <p:spPr bwMode="auto">
          <a:xfrm>
            <a:off x="0" y="0"/>
            <a:ext cx="51816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595" name="Rectangle 1028"/>
          <p:cNvSpPr>
            <a:spLocks noChangeArrowheads="1"/>
          </p:cNvSpPr>
          <p:nvPr/>
        </p:nvSpPr>
        <p:spPr bwMode="auto">
          <a:xfrm>
            <a:off x="3352800" y="0"/>
            <a:ext cx="3733800" cy="1371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596" name="Rectangle 1029"/>
          <p:cNvSpPr>
            <a:spLocks noChangeArrowheads="1"/>
          </p:cNvSpPr>
          <p:nvPr/>
        </p:nvSpPr>
        <p:spPr bwMode="auto">
          <a:xfrm>
            <a:off x="2743200" y="304800"/>
            <a:ext cx="3733800" cy="1371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597" name="Rectangle 1030"/>
          <p:cNvSpPr>
            <a:spLocks noChangeArrowheads="1"/>
          </p:cNvSpPr>
          <p:nvPr/>
        </p:nvSpPr>
        <p:spPr bwMode="auto">
          <a:xfrm>
            <a:off x="2057400" y="609600"/>
            <a:ext cx="3733800" cy="1371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598" name="Rectangle 1031"/>
          <p:cNvSpPr>
            <a:spLocks noChangeArrowheads="1"/>
          </p:cNvSpPr>
          <p:nvPr/>
        </p:nvSpPr>
        <p:spPr bwMode="auto">
          <a:xfrm>
            <a:off x="1905000" y="1295400"/>
            <a:ext cx="3733800" cy="1371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208" name="Rectangle 1032"/>
          <p:cNvSpPr>
            <a:spLocks noGrp="1" noChangeArrowheads="1"/>
          </p:cNvSpPr>
          <p:nvPr>
            <p:ph type="title"/>
          </p:nvPr>
        </p:nvSpPr>
        <p:spPr>
          <a:xfrm>
            <a:off x="228600" y="152400"/>
            <a:ext cx="4876800" cy="4191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لم يفهم الأمميون الممارسات اليهودية المقدسة مثل رئاسة الكهنوت</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التحيز العرقي</a:t>
            </a:r>
            <a:endParaRPr lang="en-US" sz="4800" dirty="0">
              <a:latin typeface="Arial" panose="020B0604020202020204" pitchFamily="34" charset="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5. اليهود يكرهون السامريين</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638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7463" y="6172200"/>
            <a:ext cx="9163050" cy="685800"/>
          </a:xfrm>
        </p:spPr>
        <p:txBody>
          <a:bodyPr/>
          <a:lstStyle/>
          <a:p>
            <a:pPr algn="ctr" rtl="1" eaLnBrk="1" hangingPunct="1">
              <a:defRPr/>
            </a:pPr>
            <a:r>
              <a:rPr lang="ar-JO" sz="2800" b="1" dirty="0">
                <a:latin typeface="Arial" panose="020B0604020202020204" pitchFamily="34" charset="0"/>
                <a:ea typeface="ＭＳ Ｐゴシック" charset="0"/>
                <a:cs typeface="Arial" panose="020B0604020202020204" pitchFamily="34" charset="0"/>
              </a:rPr>
              <a:t>يعيش اليوم 400 سامري في إسرائيل</a:t>
            </a:r>
            <a:endParaRPr lang="en-US" sz="2800" b="1" dirty="0">
              <a:latin typeface="Arial" panose="020B0604020202020204" pitchFamily="34" charset="0"/>
              <a:ea typeface="ＭＳ Ｐゴシック" charset="0"/>
              <a:cs typeface="Arial" panose="020B0604020202020204" pitchFamily="34" charset="0"/>
            </a:endParaRPr>
          </a:p>
        </p:txBody>
      </p:sp>
      <p:pic>
        <p:nvPicPr>
          <p:cNvPr id="114690" name="Picture 4" descr="samarit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Text Box 5"/>
          <p:cNvSpPr txBox="1">
            <a:spLocks noChangeArrowheads="1"/>
          </p:cNvSpPr>
          <p:nvPr/>
        </p:nvSpPr>
        <p:spPr bwMode="auto">
          <a:xfrm>
            <a:off x="834072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solidFill>
                  <a:srgbClr val="FFFFFF"/>
                </a:solidFill>
                <a:latin typeface="Verdana" charset="0"/>
              </a:rPr>
              <a:t>115</a:t>
            </a:r>
            <a:endParaRPr lang="en-US" sz="2000" b="1" dirty="0">
              <a:solidFill>
                <a:srgbClr val="FFFFFF"/>
              </a:solidFill>
              <a:latin typeface="Verdana" charset="0"/>
            </a:endParaRPr>
          </a:p>
        </p:txBody>
      </p:sp>
      <p:sp>
        <p:nvSpPr>
          <p:cNvPr id="114692" name="Rectangle 2"/>
          <p:cNvSpPr>
            <a:spLocks noGrp="1" noChangeArrowheads="1"/>
          </p:cNvSpPr>
          <p:nvPr>
            <p:ph type="title"/>
          </p:nvPr>
        </p:nvSpPr>
        <p:spPr>
          <a:xfrm>
            <a:off x="457200" y="488950"/>
            <a:ext cx="8686800" cy="1139825"/>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وقف السامريون خارج التيار الرئيسي لليهودية</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34925" y="152400"/>
            <a:ext cx="8066088" cy="731838"/>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أسباب كراهية اليهود للسامريين</a:t>
            </a:r>
            <a:endParaRPr lang="en-US" sz="3600" b="1" dirty="0">
              <a:latin typeface="Arial" panose="020B0604020202020204" pitchFamily="34" charset="0"/>
              <a:ea typeface="ＭＳ Ｐゴシック" charset="0"/>
              <a:cs typeface="Arial" panose="020B0604020202020204" pitchFamily="34" charset="0"/>
            </a:endParaRPr>
          </a:p>
        </p:txBody>
      </p:sp>
      <p:sp>
        <p:nvSpPr>
          <p:cNvPr id="88067" name="Rectangle 3"/>
          <p:cNvSpPr>
            <a:spLocks noGrp="1" noChangeArrowheads="1"/>
          </p:cNvSpPr>
          <p:nvPr>
            <p:ph type="body" idx="1"/>
          </p:nvPr>
        </p:nvSpPr>
        <p:spPr>
          <a:xfrm>
            <a:off x="4495800" y="1371600"/>
            <a:ext cx="4648200" cy="5257800"/>
          </a:xfrm>
        </p:spPr>
        <p:txBody>
          <a:bodyPr/>
          <a:lstStyle/>
          <a:p>
            <a:pPr marL="377825" indent="-377825" algn="r" eaLnBrk="1" hangingPunct="1">
              <a:lnSpc>
                <a:spcPct val="90000"/>
              </a:lnSpc>
              <a:buFontTx/>
              <a:buNone/>
              <a:defRPr/>
            </a:pPr>
            <a:r>
              <a:rPr lang="ar-JO" sz="2800" u="sng" dirty="0">
                <a:latin typeface="Arial" panose="020B0604020202020204" pitchFamily="34" charset="0"/>
                <a:ea typeface="ＭＳ Ｐゴシック" charset="0"/>
                <a:cs typeface="Arial" panose="020B0604020202020204" pitchFamily="34" charset="0"/>
              </a:rPr>
              <a:t>أنظر إلى 2 مل 17: 24-33</a:t>
            </a:r>
            <a:endParaRPr lang="en-US" sz="2800" u="sng"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أصل مختلط</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الوثنية</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معارضة إصلاحات عزرا</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التوفيق بين المعتقدات</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الهيكل على جبل جرزيم</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إلقاء عظام بشرية على هيكل أورشليم</a:t>
            </a:r>
            <a:endParaRPr lang="en-US" sz="2800" dirty="0">
              <a:latin typeface="Arial" panose="020B0604020202020204" pitchFamily="34" charset="0"/>
              <a:ea typeface="ＭＳ Ｐゴシック" charset="0"/>
              <a:cs typeface="Arial" panose="020B0604020202020204" pitchFamily="34" charset="0"/>
            </a:endParaRPr>
          </a:p>
          <a:p>
            <a:pPr marL="377825" indent="-377825" algn="r" rtl="1" eaLnBrk="1" hangingPunct="1">
              <a:lnSpc>
                <a:spcPct val="90000"/>
              </a:lnSpc>
              <a:buFontTx/>
              <a:buNone/>
              <a:defRPr/>
            </a:pPr>
            <a:r>
              <a:rPr lang="en-US" sz="2800"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مهاجمة المسافرين اليهود</a:t>
            </a:r>
            <a:endParaRPr lang="en-US" sz="2800" dirty="0">
              <a:latin typeface="Arial" panose="020B0604020202020204" pitchFamily="34" charset="0"/>
              <a:ea typeface="ＭＳ Ｐゴシック" charset="0"/>
              <a:cs typeface="Arial" panose="020B0604020202020204" pitchFamily="34" charset="0"/>
            </a:endParaRPr>
          </a:p>
        </p:txBody>
      </p:sp>
      <p:pic>
        <p:nvPicPr>
          <p:cNvPr id="116739" name="Picture 4" descr="23JC-Palest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1295400" y="3352800"/>
            <a:ext cx="2790825" cy="900113"/>
            <a:chOff x="816" y="1776"/>
            <a:chExt cx="1758" cy="567"/>
          </a:xfrm>
        </p:grpSpPr>
        <p:sp>
          <p:nvSpPr>
            <p:cNvPr id="116755" name="Text Box 6"/>
            <p:cNvSpPr txBox="1">
              <a:spLocks noChangeArrowheads="1"/>
            </p:cNvSpPr>
            <p:nvPr/>
          </p:nvSpPr>
          <p:spPr bwMode="auto">
            <a:xfrm>
              <a:off x="1056" y="1910"/>
              <a:ext cx="15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03B76"/>
                  </a:solidFill>
                  <a:latin typeface="Verdana" charset="0"/>
                </a:rPr>
                <a:t>Gerizim Temple</a:t>
              </a:r>
            </a:p>
          </p:txBody>
        </p:sp>
        <p:pic>
          <p:nvPicPr>
            <p:cNvPr id="116756" name="Picture 7"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8"/>
          <p:cNvGrpSpPr>
            <a:grpSpLocks/>
          </p:cNvGrpSpPr>
          <p:nvPr/>
        </p:nvGrpSpPr>
        <p:grpSpPr bwMode="auto">
          <a:xfrm>
            <a:off x="990600" y="5715000"/>
            <a:ext cx="3233738" cy="900113"/>
            <a:chOff x="624" y="3264"/>
            <a:chExt cx="2037" cy="567"/>
          </a:xfrm>
        </p:grpSpPr>
        <p:sp>
          <p:nvSpPr>
            <p:cNvPr id="116753" name="Text Box 9"/>
            <p:cNvSpPr txBox="1">
              <a:spLocks noChangeArrowheads="1"/>
            </p:cNvSpPr>
            <p:nvPr/>
          </p:nvSpPr>
          <p:spPr bwMode="auto">
            <a:xfrm>
              <a:off x="912" y="3446"/>
              <a:ext cx="174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03B76"/>
                  </a:solidFill>
                  <a:latin typeface="Verdana" charset="0"/>
                </a:rPr>
                <a:t>Jerusalem Temple</a:t>
              </a:r>
            </a:p>
          </p:txBody>
        </p:sp>
        <p:pic>
          <p:nvPicPr>
            <p:cNvPr id="116754" name="Picture 10"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116750"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51"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52"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grpSp>
      <p:grpSp>
        <p:nvGrpSpPr>
          <p:cNvPr id="5" name="Group 15"/>
          <p:cNvGrpSpPr>
            <a:grpSpLocks/>
          </p:cNvGrpSpPr>
          <p:nvPr/>
        </p:nvGrpSpPr>
        <p:grpSpPr bwMode="auto">
          <a:xfrm>
            <a:off x="533400" y="838200"/>
            <a:ext cx="3695700" cy="2590800"/>
            <a:chOff x="336" y="528"/>
            <a:chExt cx="2328" cy="1632"/>
          </a:xfrm>
        </p:grpSpPr>
        <p:sp>
          <p:nvSpPr>
            <p:cNvPr id="116747"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48"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49"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grpSp>
      <p:sp>
        <p:nvSpPr>
          <p:cNvPr id="116744" name="Text Box 19"/>
          <p:cNvSpPr txBox="1">
            <a:spLocks noChangeArrowheads="1"/>
          </p:cNvSpPr>
          <p:nvPr/>
        </p:nvSpPr>
        <p:spPr bwMode="auto">
          <a:xfrm>
            <a:off x="8247063" y="0"/>
            <a:ext cx="61747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solidFill>
                  <a:srgbClr val="FFFFFF"/>
                </a:solidFill>
                <a:latin typeface="Verdana" charset="0"/>
              </a:rPr>
              <a:t>107</a:t>
            </a:r>
          </a:p>
          <a:p>
            <a:r>
              <a:rPr lang="ar-JO" sz="2000" b="1" dirty="0">
                <a:solidFill>
                  <a:srgbClr val="FFFFFF"/>
                </a:solidFill>
                <a:latin typeface="Verdana" charset="0"/>
              </a:rPr>
              <a:t>115</a:t>
            </a:r>
            <a:endParaRPr lang="en-US" sz="2000" b="1" dirty="0">
              <a:solidFill>
                <a:srgbClr val="FFFFFF"/>
              </a:solidFill>
              <a:latin typeface="Verdana" charset="0"/>
            </a:endParaRPr>
          </a:p>
        </p:txBody>
      </p:sp>
      <p:sp>
        <p:nvSpPr>
          <p:cNvPr id="88085" name="Freeform 21"/>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6746" name="Text Box 22"/>
          <p:cNvSpPr txBox="1">
            <a:spLocks noChangeArrowheads="1"/>
          </p:cNvSpPr>
          <p:nvPr/>
        </p:nvSpPr>
        <p:spPr bwMode="auto">
          <a:xfrm>
            <a:off x="2051050" y="6524625"/>
            <a:ext cx="4302781"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1800" dirty="0">
                <a:solidFill>
                  <a:srgbClr val="FFFFFF"/>
                </a:solidFill>
                <a:latin typeface="Arial" panose="020B0604020202020204" pitchFamily="34" charset="0"/>
                <a:cs typeface="Arial" panose="020B0604020202020204" pitchFamily="34" charset="0"/>
              </a:rPr>
              <a:t>كولمان، دليل اليوم لأوقات الكتاب المقدس وعاداته، ٢٥٤</a:t>
            </a:r>
            <a:endParaRPr lang="en-US" sz="180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1500"/>
                            </p:stCondLst>
                            <p:childTnLst>
                              <p:par>
                                <p:cTn id="45" presetID="15"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88067">
                                            <p:txEl>
                                              <p:pRg st="7" end="7"/>
                                            </p:txEl>
                                          </p:spTgt>
                                        </p:tgtEl>
                                        <p:attrNameLst>
                                          <p:attrName>style.visibility</p:attrName>
                                        </p:attrNameLst>
                                      </p:cBhvr>
                                      <p:to>
                                        <p:strVal val="visible"/>
                                      </p:to>
                                    </p:set>
                                  </p:childTnLst>
                                </p:cTn>
                              </p:par>
                            </p:childTnLst>
                          </p:cTn>
                        </p:par>
                        <p:par>
                          <p:cTn id="59" fill="hold" nodeType="afterGroup">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88085"/>
                                        </p:tgtEl>
                                        <p:attrNameLst>
                                          <p:attrName>style.visibility</p:attrName>
                                        </p:attrNameLst>
                                      </p:cBhvr>
                                      <p:to>
                                        <p:strVal val="visible"/>
                                      </p:to>
                                    </p:set>
                                    <p:animEffect transition="in" filter="wipe(down)">
                                      <p:cBhvr>
                                        <p:cTn id="62"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5" name="Picture 4" descr="scrollof5booksofmo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6" name="Text Box 5"/>
          <p:cNvSpPr txBox="1">
            <a:spLocks noChangeArrowheads="1"/>
          </p:cNvSpPr>
          <p:nvPr/>
        </p:nvSpPr>
        <p:spPr bwMode="auto">
          <a:xfrm>
            <a:off x="8247063" y="0"/>
            <a:ext cx="61747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solidFill>
                  <a:srgbClr val="FFFFFF"/>
                </a:solidFill>
                <a:latin typeface="Verdana" charset="0"/>
              </a:rPr>
              <a:t>107</a:t>
            </a:r>
          </a:p>
          <a:p>
            <a:r>
              <a:rPr lang="ar-JO" sz="2000" b="1" dirty="0">
                <a:solidFill>
                  <a:srgbClr val="FFFFFF"/>
                </a:solidFill>
                <a:latin typeface="Verdana" charset="0"/>
              </a:rPr>
              <a:t>115</a:t>
            </a:r>
            <a:endParaRPr lang="en-US" sz="2000" b="1" dirty="0">
              <a:solidFill>
                <a:srgbClr val="FFFFFF"/>
              </a:solidFill>
              <a:latin typeface="Verdana" charset="0"/>
            </a:endParaRPr>
          </a:p>
        </p:txBody>
      </p:sp>
      <p:sp>
        <p:nvSpPr>
          <p:cNvPr id="89096" name="Rectangle 8"/>
          <p:cNvSpPr>
            <a:spLocks noChangeArrowheads="1"/>
          </p:cNvSpPr>
          <p:nvPr/>
        </p:nvSpPr>
        <p:spPr bwMode="auto">
          <a:xfrm>
            <a:off x="179388" y="152400"/>
            <a:ext cx="7931150" cy="731838"/>
          </a:xfrm>
          <a:prstGeom prst="rect">
            <a:avLst/>
          </a:prstGeom>
          <a:solidFill>
            <a:srgbClr val="000000"/>
          </a:solidFill>
          <a:ln w="9525">
            <a:noFill/>
            <a:miter lim="800000"/>
            <a:headEnd/>
            <a:tailEnd/>
          </a:ln>
          <a:effectLst/>
        </p:spPr>
        <p:txBody>
          <a:bodyPr anchor="ctr" anchorCtr="1"/>
          <a:lstStyle/>
          <a:p>
            <a:pPr algn="ctr" eaLnBrk="1" hangingPunct="1">
              <a:defRPr/>
            </a:pPr>
            <a:r>
              <a:rPr lang="ar-JO" sz="3600" b="1" dirty="0">
                <a:solidFill>
                  <a:srgbClr val="CCECFF"/>
                </a:solidFill>
                <a:effectLst>
                  <a:outerShdw blurRad="38100" dist="38100" dir="2700000" algn="tl">
                    <a:srgbClr val="000000"/>
                  </a:outerShdw>
                </a:effectLst>
                <a:latin typeface="Arial" charset="0"/>
                <a:cs typeface="Geneva" charset="0"/>
              </a:rPr>
              <a:t>أسباب كراهية اليهود للسامريين</a:t>
            </a:r>
            <a:endParaRPr lang="en-US" sz="3600" b="1" dirty="0">
              <a:solidFill>
                <a:srgbClr val="CCECFF"/>
              </a:solidFill>
              <a:effectLst>
                <a:outerShdw blurRad="38100" dist="38100" dir="2700000" algn="tl">
                  <a:srgbClr val="000000"/>
                </a:outerShdw>
              </a:effectLst>
              <a:latin typeface="Arial" charset="0"/>
              <a:cs typeface="Geneva" charset="0"/>
            </a:endParaRPr>
          </a:p>
        </p:txBody>
      </p:sp>
      <p:sp>
        <p:nvSpPr>
          <p:cNvPr id="89097" name="Rectangle 9"/>
          <p:cNvSpPr>
            <a:spLocks noGrp="1" noChangeArrowheads="1"/>
          </p:cNvSpPr>
          <p:nvPr>
            <p:ph type="body" idx="1"/>
          </p:nvPr>
        </p:nvSpPr>
        <p:spPr>
          <a:xfrm>
            <a:off x="4267200" y="1371600"/>
            <a:ext cx="4876800" cy="5257800"/>
          </a:xfrm>
        </p:spPr>
        <p:txBody>
          <a:bodyPr/>
          <a:lstStyle/>
          <a:p>
            <a:pPr marL="277813" indent="-277813" algn="r" eaLnBrk="1" hangingPunct="1">
              <a:buFont typeface="Wingdings" charset="0"/>
              <a:buNone/>
              <a:defRPr/>
            </a:pPr>
            <a:r>
              <a:rPr lang="ar-JO" sz="2400" u="sng" dirty="0">
                <a:latin typeface="Arial" panose="020B0604020202020204" pitchFamily="34" charset="0"/>
                <a:ea typeface="ＭＳ Ｐゴシック" charset="0"/>
                <a:cs typeface="Arial" panose="020B0604020202020204" pitchFamily="34" charset="0"/>
              </a:rPr>
              <a:t>أنظر إلى 2 مل 17: 24-33</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أصل مختلط</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الوثنية</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معارضة إصلاحات عزرا</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التوفيق بين المعتقدات</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الهيكل على جبل جرزيم</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إلقاء عظام بشرية على هيكل أورشليم</a:t>
            </a:r>
          </a:p>
          <a:p>
            <a:pPr marL="277813" indent="-277813" algn="r" rtl="1" eaLnBrk="1" hangingPunct="1">
              <a:buFont typeface="Wingdings" charset="0"/>
              <a:buNone/>
              <a:defRPr/>
            </a:pPr>
            <a:r>
              <a:rPr lang="ar-JO" sz="2400" dirty="0">
                <a:latin typeface="Arial" panose="020B0604020202020204" pitchFamily="34" charset="0"/>
                <a:ea typeface="ＭＳ Ｐゴシック" charset="0"/>
                <a:cs typeface="Arial" panose="020B0604020202020204" pitchFamily="34" charset="0"/>
              </a:rPr>
              <a:t>•	مهاجمة المسافرين اليهود</a:t>
            </a:r>
          </a:p>
          <a:p>
            <a:pPr marL="277813" indent="-277813" algn="r" rtl="1" eaLnBrk="1" hangingPunct="1">
              <a:buFont typeface="Wingdings" charset="0"/>
              <a:buNone/>
              <a:defRPr/>
            </a:pPr>
            <a:r>
              <a:rPr lang="en-US" sz="2400" dirty="0">
                <a:latin typeface="Arial" panose="020B0604020202020204" pitchFamily="34" charset="0"/>
                <a:ea typeface="ＭＳ Ｐゴシック" charset="0"/>
                <a:cs typeface="Arial" panose="020B0604020202020204" pitchFamily="34" charset="0"/>
              </a:rPr>
              <a:t>•	</a:t>
            </a:r>
            <a:r>
              <a:rPr lang="ar-JO" sz="2400" dirty="0">
                <a:latin typeface="Arial" panose="020B0604020202020204" pitchFamily="34" charset="0"/>
                <a:ea typeface="ＭＳ Ｐゴシック" charset="0"/>
                <a:cs typeface="Arial" panose="020B0604020202020204" pitchFamily="34" charset="0"/>
              </a:rPr>
              <a:t>اعتبروا أسفار موسى الخمسة فقط هي كلمة الله</a:t>
            </a:r>
            <a:endParaRPr lang="en-US" sz="2400" dirty="0">
              <a:latin typeface="Arial" panose="020B0604020202020204" pitchFamily="34" charset="0"/>
              <a:ea typeface="ＭＳ Ｐゴシック" charset="0"/>
              <a:cs typeface="Arial" panose="020B0604020202020204" pitchFamily="34" charset="0"/>
            </a:endParaRPr>
          </a:p>
        </p:txBody>
      </p:sp>
      <p:sp>
        <p:nvSpPr>
          <p:cNvPr id="118789" name="Text Box 10"/>
          <p:cNvSpPr txBox="1">
            <a:spLocks noChangeArrowheads="1"/>
          </p:cNvSpPr>
          <p:nvPr/>
        </p:nvSpPr>
        <p:spPr bwMode="auto">
          <a:xfrm>
            <a:off x="2051050" y="6524625"/>
            <a:ext cx="4302781"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1800" dirty="0">
                <a:solidFill>
                  <a:srgbClr val="FFFFFF"/>
                </a:solidFill>
                <a:latin typeface="Arial" panose="020B0604020202020204" pitchFamily="34" charset="0"/>
                <a:cs typeface="Arial" panose="020B0604020202020204" pitchFamily="34" charset="0"/>
              </a:rPr>
              <a:t>كولمان، دليل اليوم لأوقات الكتاب المقدس وعاداته، ٢٥٤</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التحيز العرقي</a:t>
            </a:r>
            <a:endParaRPr lang="en-US" sz="4800" dirty="0">
              <a:latin typeface="Arial" panose="020B0604020202020204" pitchFamily="34" charset="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5. اليهود يكرهون السامريين</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6. هل يسمح الله بالزواج المختلط بين الأعراق؟</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9944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يفضل </a:t>
            </a:r>
            <a:r>
              <a:rPr lang="ar-JO" sz="3600" b="1" dirty="0">
                <a:solidFill>
                  <a:srgbClr val="FFFF00"/>
                </a:solidFill>
                <a:latin typeface="Arial" panose="020B0604020202020204" pitchFamily="34" charset="0"/>
                <a:cs typeface="Arial" panose="020B0604020202020204" pitchFamily="34" charset="0"/>
              </a:rPr>
              <a:t>الشعر</a:t>
            </a:r>
            <a:r>
              <a:rPr lang="ar-JO" sz="3600" b="1" dirty="0">
                <a:latin typeface="Arial" panose="020B0604020202020204" pitchFamily="34" charset="0"/>
                <a:cs typeface="Arial" panose="020B0604020202020204" pitchFamily="34" charset="0"/>
              </a:rPr>
              <a:t> واللغة التصويرية والرمزية</a:t>
            </a:r>
            <a:endParaRPr lang="en-US" sz="3600" b="1" dirty="0">
              <a:latin typeface="Arial" panose="020B0604020202020204" pitchFamily="34" charset="0"/>
              <a:ea typeface="ＭＳ Ｐゴシック" charset="0"/>
              <a:cs typeface="Arial" panose="020B0604020202020204" pitchFamily="34" charset="0"/>
            </a:endParaRP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يفضل </a:t>
            </a:r>
            <a:r>
              <a:rPr lang="ar-JO" sz="3600" b="1" dirty="0">
                <a:solidFill>
                  <a:srgbClr val="FFFF00"/>
                </a:solidFill>
                <a:latin typeface="Arial" panose="020B0604020202020204" pitchFamily="34" charset="0"/>
                <a:cs typeface="Arial" panose="020B0604020202020204" pitchFamily="34" charset="0"/>
              </a:rPr>
              <a:t>الملخصات</a:t>
            </a:r>
            <a:r>
              <a:rPr lang="ar-JO" sz="3600" b="1" dirty="0">
                <a:latin typeface="Arial" panose="020B0604020202020204" pitchFamily="34" charset="0"/>
                <a:cs typeface="Arial" panose="020B0604020202020204" pitchFamily="34" charset="0"/>
              </a:rPr>
              <a:t> والقوائم والنقاط</a:t>
            </a:r>
            <a:endParaRPr lang="en-US" sz="3600" b="1" dirty="0">
              <a:latin typeface="Arial" panose="020B0604020202020204" pitchFamily="34" charset="0"/>
              <a:ea typeface="ＭＳ Ｐゴシック" charset="0"/>
              <a:cs typeface="Arial" panose="020B0604020202020204" pitchFamily="34" charset="0"/>
            </a:endParaRP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أسلوب الكتابة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17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PhoeA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46037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ext Box 6"/>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t>107</a:t>
            </a:r>
            <a:endParaRPr lang="en-US" sz="2000" b="1" dirty="0"/>
          </a:p>
        </p:txBody>
      </p:sp>
      <p:pic>
        <p:nvPicPr>
          <p:cNvPr id="122883" name="Picture 7" descr="transitions_raci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676400"/>
            <a:ext cx="4572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8" descr="inter-marriage-couple-of-asian-woman-and-european-thumb570107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0"/>
            <a:ext cx="29718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4"/>
          <p:cNvSpPr>
            <a:spLocks noGrp="1" noChangeArrowheads="1"/>
          </p:cNvSpPr>
          <p:nvPr>
            <p:ph type="title"/>
          </p:nvPr>
        </p:nvSpPr>
        <p:spPr>
          <a:xfrm>
            <a:off x="152400" y="0"/>
            <a:ext cx="4800600" cy="1447800"/>
          </a:xfrm>
        </p:spPr>
        <p:txBody>
          <a:bodyPr/>
          <a:lstStyle/>
          <a:p>
            <a:pPr eaLnBrk="1" hangingPunct="1">
              <a:defRPr/>
            </a:pPr>
            <a:r>
              <a:rPr lang="ar-JO" sz="3600" b="1" kern="1200" dirty="0">
                <a:solidFill>
                  <a:schemeClr val="tx1"/>
                </a:solidFill>
                <a:effectLst>
                  <a:glow rad="101600">
                    <a:srgbClr val="000000">
                      <a:alpha val="75000"/>
                    </a:srgbClr>
                  </a:glow>
                </a:effectLst>
                <a:latin typeface="Arial"/>
                <a:ea typeface="ＭＳ Ｐゴシック" charset="0"/>
                <a:cs typeface="Arial"/>
              </a:rPr>
              <a:t>هل يسمح الله                    بالزواج المختلط بين الأعراق؟</a:t>
            </a:r>
            <a:endParaRPr lang="en-US" sz="3600" b="1" kern="1200" dirty="0">
              <a:solidFill>
                <a:schemeClr val="tx1"/>
              </a:solidFill>
              <a:effectLst>
                <a:glow rad="101600">
                  <a:srgbClr val="000000">
                    <a:alpha val="75000"/>
                  </a:srgbClr>
                </a:glow>
              </a:effectLst>
              <a:latin typeface="Arial"/>
              <a:ea typeface="ＭＳ Ｐゴシック" charset="0"/>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Ape &amp; Beth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2" name="Rectangle 2"/>
          <p:cNvSpPr>
            <a:spLocks noGrp="1" noChangeArrowheads="1"/>
          </p:cNvSpPr>
          <p:nvPr>
            <p:ph type="title"/>
          </p:nvPr>
        </p:nvSpPr>
        <p:spPr>
          <a:xfrm>
            <a:off x="3132138" y="44450"/>
            <a:ext cx="5935662" cy="1093788"/>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هل يمكن أن يأتي الأزواج المؤمنون       من قبائل مختلفة؟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126978" name="Picture 4" descr="Khn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08550" cy="714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5" descr="Khnum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0" y="2852738"/>
            <a:ext cx="5867400"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2"/>
          <p:cNvSpPr>
            <a:spLocks noGrp="1" noChangeArrowheads="1"/>
          </p:cNvSpPr>
          <p:nvPr>
            <p:ph type="title"/>
          </p:nvPr>
        </p:nvSpPr>
        <p:spPr>
          <a:xfrm>
            <a:off x="2362200" y="304800"/>
            <a:ext cx="67818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كراهية الأوثان – ليس الوثنيين</a:t>
            </a:r>
            <a:endParaRPr lang="en-US" dirty="0">
              <a:latin typeface="Arial" panose="020B0604020202020204" pitchFamily="34" charset="0"/>
              <a:ea typeface="ＭＳ Ｐゴシック" charset="0"/>
              <a:cs typeface="Arial" panose="020B0604020202020204" pitchFamily="34" charset="0"/>
            </a:endParaRPr>
          </a:p>
        </p:txBody>
      </p:sp>
      <p:sp>
        <p:nvSpPr>
          <p:cNvPr id="126981" name="TextBox 1"/>
          <p:cNvSpPr txBox="1">
            <a:spLocks noChangeArrowheads="1"/>
          </p:cNvSpPr>
          <p:nvPr/>
        </p:nvSpPr>
        <p:spPr bwMode="auto">
          <a:xfrm>
            <a:off x="9324975" y="1844675"/>
            <a:ext cx="5795963" cy="50625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900" dirty="0" err="1">
                <a:solidFill>
                  <a:srgbClr val="000514"/>
                </a:solidFill>
                <a:latin typeface="Arial" charset="0"/>
                <a:cs typeface="Arial" charset="0"/>
              </a:rPr>
              <a:t>Кхнум</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бол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Египетийн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үлгэр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домгийнэр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хонин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толгойт</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бурхадын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нэг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Энэхүү</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хачирхалтай</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мушгирсан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эвэртэй</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төрөл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зүйл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одоо</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оршин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байдаггүй</a:t>
            </a:r>
            <a:r>
              <a:rPr lang="en-US" sz="1900" dirty="0">
                <a:solidFill>
                  <a:srgbClr val="000514"/>
                </a:solidFill>
                <a:latin typeface="Arial" charset="0"/>
                <a:cs typeface="Arial" charset="0"/>
              </a:rPr>
              <a:t>. </a:t>
            </a:r>
          </a:p>
          <a:p>
            <a:r>
              <a:rPr lang="en-US" sz="1900" dirty="0" err="1">
                <a:solidFill>
                  <a:srgbClr val="000514"/>
                </a:solidFill>
                <a:latin typeface="Arial" charset="0"/>
                <a:cs typeface="Arial" charset="0"/>
              </a:rPr>
              <a:t>Энэхүү</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дүр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төрх</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Египетийн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чимэг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хийх</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урлагт</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дахин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илэрдэг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бөгөөд</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үүгээрээ</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Амонтай</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хамт</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түүхийг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бичсэн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эхлэлийн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цаг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хугацааг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санал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болгодог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Кнум</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бол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Нилийн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ойролцоох</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хамгийн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анхны</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хүрхрээтэй</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газар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буюу</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Аварга</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арал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дээр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байдаг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бурхан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юм</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Нан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нуураас</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энэ</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гол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урсан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гарч</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ирдэг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Кнум</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бол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газар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ус</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болон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газар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доорхи</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ертөнцийг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бүтээсэн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гэж</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зарим</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нэг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уламжлалд</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үздэг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Тэрээр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бурхан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ба</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хүнийг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бүтээсэн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гэх</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бөгөөд</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хүнийг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ваарчны</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хүрдэн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дээр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урласан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ба</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хүүхэд</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бүр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түүний</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гараар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хэлбэрт</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ордог</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гэжээ</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Энэхүү</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хүрэл</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хөшөө</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одоогоор</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Британи</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улсын</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музейд</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хадгалагдаж</a:t>
            </a:r>
            <a:r>
              <a:rPr lang="en-US" sz="1900" dirty="0">
                <a:solidFill>
                  <a:srgbClr val="000514"/>
                </a:solidFill>
                <a:latin typeface="Arial" charset="0"/>
                <a:cs typeface="Arial" charset="0"/>
              </a:rPr>
              <a:t> </a:t>
            </a:r>
            <a:r>
              <a:rPr lang="en-US" sz="1900" dirty="0" err="1">
                <a:solidFill>
                  <a:srgbClr val="000514"/>
                </a:solidFill>
                <a:latin typeface="Arial" charset="0"/>
                <a:cs typeface="Arial" charset="0"/>
              </a:rPr>
              <a:t>байна</a:t>
            </a:r>
            <a:r>
              <a:rPr lang="en-US" sz="1900" dirty="0">
                <a:solidFill>
                  <a:srgbClr val="000514"/>
                </a:solidFill>
                <a:latin typeface="Arial" charset="0"/>
                <a:cs typeface="Arial" charset="0"/>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ماذا عن الإختلافات العرقية الآن ؟</a:t>
            </a:r>
            <a:endParaRPr lang="en-US" sz="4000" dirty="0">
              <a:latin typeface="Arial" panose="020B0604020202020204" pitchFamily="34" charset="0"/>
              <a:ea typeface="ＭＳ Ｐゴシック" charset="0"/>
              <a:cs typeface="Arial" panose="020B0604020202020204" pitchFamily="34" charset="0"/>
            </a:endParaRP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الأمم</a:t>
            </a:r>
            <a:endParaRPr lang="en-US"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إله واحد</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محرمات كثيرة</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آلهة عديدة</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محرمات قليلة</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اليهود</a:t>
            </a:r>
            <a:endParaRPr lang="en-US" sz="3200" b="1" i="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إله واحد</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المحبة فوق المحرمات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الصليب يجعل العرقية بلا قيمة</a:t>
            </a:r>
            <a:endParaRPr lang="en-US" sz="4000" dirty="0">
              <a:latin typeface="Arial" panose="020B0604020202020204" pitchFamily="34" charset="0"/>
              <a:ea typeface="ＭＳ Ｐゴシック" charset="0"/>
              <a:cs typeface="Arial" panose="020B0604020202020204" pitchFamily="34" charset="0"/>
            </a:endParaRP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ar-JO" sz="3200" b="1" i="1" dirty="0">
                <a:solidFill>
                  <a:srgbClr val="000000"/>
                </a:solidFill>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وحدة اليهود والأمم</a:t>
            </a:r>
            <a:endParaRPr lang="en-US" sz="3200" b="1" i="1" dirty="0">
              <a:solidFill>
                <a:srgbClr val="000000"/>
              </a:solidFill>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إله واحد</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المحبة فوق المحرمات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827" name="Text Box 11"/>
          <p:cNvSpPr txBox="1">
            <a:spLocks noChangeArrowheads="1"/>
          </p:cNvSpPr>
          <p:nvPr/>
        </p:nvSpPr>
        <p:spPr bwMode="auto">
          <a:xfrm rot="-766274">
            <a:off x="4470872" y="4384878"/>
            <a:ext cx="4555899" cy="2031313"/>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 ليس يهودي ولا يوناني ليس عبد ولا حر ليس ذكر وأنثى لأنكم جميعاً واحد في المسيح يسوع</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3: 28</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1"/>
          <p:cNvSpPr txBox="1">
            <a:spLocks noChangeArrowheads="1"/>
          </p:cNvSpPr>
          <p:nvPr/>
        </p:nvSpPr>
        <p:spPr bwMode="auto">
          <a:xfrm rot="-766274">
            <a:off x="-97134" y="2660275"/>
            <a:ext cx="7098943" cy="1600426"/>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مجتهدين أن تحفظوا وحدانية الروح برباط السلام 4 جسد واحد وروح واحد كما دعيتم أيضاً في رجاء دعوتكم الواحد</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4: 3-4</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التحيز العرقي</a:t>
            </a:r>
            <a:endParaRPr lang="en-US" sz="4800" dirty="0">
              <a:latin typeface="Arial" panose="020B0604020202020204" pitchFamily="34" charset="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5. اليهود يكرهون السامريين</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6. هل يسمح الله بالزواج المختلط بين الأعراق؟</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7. لقد تجاهل يسوع تحيزات ذلك العصر</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094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8229600" cy="6126162"/>
          </a:xfrm>
          <a:ln>
            <a:solidFill>
              <a:srgbClr val="FF3300"/>
            </a:solidFill>
            <a:miter lim="800000"/>
            <a:headEnd/>
            <a:tailEnd/>
          </a:ln>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يوحنا 4: 4</a:t>
            </a:r>
            <a:br>
              <a:rPr lang="en-US"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كان لا بد له أن يجتاز السامرة</a:t>
            </a:r>
            <a:endParaRPr lang="en-US" sz="4800" b="1" dirty="0">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FE92C97-989D-A6CF-5AD8-29F10AB7D6C2}"/>
              </a:ext>
            </a:extLst>
          </p:cNvPr>
          <p:cNvSpPr txBox="1">
            <a:spLocks noChangeArrowheads="1"/>
          </p:cNvSpPr>
          <p:nvPr/>
        </p:nvSpPr>
        <p:spPr bwMode="auto">
          <a:xfrm>
            <a:off x="457200" y="281439"/>
            <a:ext cx="8229600" cy="1632446"/>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eaLnBrk="1" hangingPunct="1"/>
            <a:r>
              <a:rPr lang="ar-JO" sz="6000" b="1" kern="0" dirty="0">
                <a:solidFill>
                  <a:srgbClr val="C00000"/>
                </a:solidFill>
                <a:latin typeface="Arial" panose="020B0604020202020204" pitchFamily="34" charset="0"/>
                <a:ea typeface="ＭＳ Ｐゴシック" charset="0"/>
                <a:cs typeface="Arial" panose="020B0604020202020204" pitchFamily="34" charset="0"/>
              </a:rPr>
              <a:t>لقد سلك يسوع</a:t>
            </a:r>
          </a:p>
          <a:p>
            <a:pPr eaLnBrk="1" hangingPunct="1"/>
            <a:r>
              <a:rPr lang="ar-JO" sz="6000" b="1" kern="0" dirty="0">
                <a:solidFill>
                  <a:srgbClr val="C00000"/>
                </a:solidFill>
                <a:latin typeface="Arial" panose="020B0604020202020204" pitchFamily="34" charset="0"/>
                <a:ea typeface="ＭＳ Ｐゴシック" charset="0"/>
                <a:cs typeface="Arial" panose="020B0604020202020204" pitchFamily="34" charset="0"/>
              </a:rPr>
              <a:t>المسار غير التقليدي</a:t>
            </a:r>
            <a:endParaRPr lang="en-US" sz="6000" b="1" kern="0" dirty="0">
              <a:solidFill>
                <a:srgbClr val="C00000"/>
              </a:solidFill>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0774CAF-2FD6-3E18-A5DB-3913BEB99E2D}"/>
              </a:ext>
            </a:extLst>
          </p:cNvPr>
          <p:cNvSpPr txBox="1">
            <a:spLocks noChangeArrowheads="1"/>
          </p:cNvSpPr>
          <p:nvPr/>
        </p:nvSpPr>
        <p:spPr bwMode="auto">
          <a:xfrm>
            <a:off x="467544" y="4768095"/>
            <a:ext cx="8229600" cy="1632446"/>
          </a:xfrm>
          <a:prstGeom prst="rect">
            <a:avLst/>
          </a:prstGeom>
          <a:solidFill>
            <a:srgbClr val="4E46B2"/>
          </a:solid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eaLnBrk="1" hangingPunct="1"/>
            <a:r>
              <a:rPr lang="ar-JO" sz="6000" b="1" kern="0" dirty="0">
                <a:solidFill>
                  <a:schemeClr val="bg1"/>
                </a:solidFill>
                <a:latin typeface="Arial" panose="020B0604020202020204" pitchFamily="34" charset="0"/>
                <a:ea typeface="ＭＳ Ｐゴシック" charset="0"/>
                <a:cs typeface="Arial" panose="020B0604020202020204" pitchFamily="34" charset="0"/>
              </a:rPr>
              <a:t>عمداً</a:t>
            </a:r>
            <a:endParaRPr lang="en-US" sz="6000" b="1" kern="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239000"/>
          </a:xfrm>
          <a:prstGeom prst="rect">
            <a:avLst/>
          </a:prstGeom>
          <a:noFill/>
          <a:ln w="9525">
            <a:solidFill>
              <a:srgbClr val="0033CC"/>
            </a:solidFill>
            <a:miter lim="800000"/>
            <a:headEnd/>
            <a:tailEnd/>
          </a:ln>
          <a:extLst>
            <a:ext uri="{909E8E84-426E-40dd-AFC4-6F175D3DCCD1}">
              <a14:hiddenFill xmlns:a14="http://schemas.microsoft.com/office/drawing/2010/main" xmlns="">
                <a:solidFill>
                  <a:srgbClr val="FFFFFF"/>
                </a:solidFill>
              </a14:hiddenFill>
            </a:ext>
          </a:extLst>
        </p:spPr>
      </p:pic>
      <p:sp>
        <p:nvSpPr>
          <p:cNvPr id="137218" name="Rectangle 3"/>
          <p:cNvSpPr>
            <a:spLocks noGrp="1" noChangeArrowheads="1"/>
          </p:cNvSpPr>
          <p:nvPr>
            <p:ph type="title" idx="4294967295"/>
          </p:nvPr>
        </p:nvSpPr>
        <p:spPr>
          <a:xfrm>
            <a:off x="457200" y="-1752600"/>
            <a:ext cx="8229600" cy="685800"/>
          </a:xfrm>
        </p:spPr>
        <p:txBody>
          <a:bodyPr/>
          <a:lstStyle/>
          <a:p>
            <a:pPr eaLnBrk="1" hangingPunct="1"/>
            <a:r>
              <a:rPr lang="en-US" sz="4000">
                <a:latin typeface="Arial" panose="020B0604020202020204" pitchFamily="34" charset="0"/>
                <a:ea typeface="ＭＳ Ｐゴシック" charset="0"/>
                <a:cs typeface="Arial" panose="020B0604020202020204" pitchFamily="34" charset="0"/>
              </a:rPr>
              <a:t>Map</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67941" name="Line 5"/>
          <p:cNvSpPr>
            <a:spLocks noChangeShapeType="1"/>
          </p:cNvSpPr>
          <p:nvPr/>
        </p:nvSpPr>
        <p:spPr bwMode="auto">
          <a:xfrm flipV="1">
            <a:off x="2286000" y="4267200"/>
            <a:ext cx="304800" cy="13716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7942" name="Line 6"/>
          <p:cNvSpPr>
            <a:spLocks noChangeShapeType="1"/>
          </p:cNvSpPr>
          <p:nvPr/>
        </p:nvSpPr>
        <p:spPr bwMode="auto">
          <a:xfrm flipH="1" flipV="1">
            <a:off x="2286000" y="3733800"/>
            <a:ext cx="381000" cy="762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7943" name="Line 7"/>
          <p:cNvSpPr>
            <a:spLocks noChangeShapeType="1"/>
          </p:cNvSpPr>
          <p:nvPr/>
        </p:nvSpPr>
        <p:spPr bwMode="auto">
          <a:xfrm flipV="1">
            <a:off x="2286000" y="1752600"/>
            <a:ext cx="533400" cy="19812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7944" name="Line 8"/>
          <p:cNvSpPr>
            <a:spLocks noChangeShapeType="1"/>
          </p:cNvSpPr>
          <p:nvPr/>
        </p:nvSpPr>
        <p:spPr bwMode="auto">
          <a:xfrm flipV="1">
            <a:off x="2667000" y="5181600"/>
            <a:ext cx="1905000" cy="533400"/>
          </a:xfrm>
          <a:prstGeom prst="line">
            <a:avLst/>
          </a:prstGeom>
          <a:noFill/>
          <a:ln w="76200" cmpd="sng">
            <a:solidFill>
              <a:srgbClr val="0033CC"/>
            </a:solidFill>
            <a:prstDash val="dash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7945" name="Line 9"/>
          <p:cNvSpPr>
            <a:spLocks noChangeShapeType="1"/>
          </p:cNvSpPr>
          <p:nvPr/>
        </p:nvSpPr>
        <p:spPr bwMode="auto">
          <a:xfrm flipH="1" flipV="1">
            <a:off x="4067944" y="3068960"/>
            <a:ext cx="504056" cy="2188840"/>
          </a:xfrm>
          <a:prstGeom prst="line">
            <a:avLst/>
          </a:prstGeom>
          <a:noFill/>
          <a:ln w="76200" cmpd="sng">
            <a:solidFill>
              <a:srgbClr val="0033CC"/>
            </a:solidFill>
            <a:prstDash val="dash"/>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7946" name="Line 10"/>
          <p:cNvSpPr>
            <a:spLocks noChangeShapeType="1"/>
          </p:cNvSpPr>
          <p:nvPr/>
        </p:nvSpPr>
        <p:spPr bwMode="auto">
          <a:xfrm flipH="1" flipV="1">
            <a:off x="3276600" y="1752600"/>
            <a:ext cx="647328" cy="1172344"/>
          </a:xfrm>
          <a:prstGeom prst="line">
            <a:avLst/>
          </a:prstGeom>
          <a:noFill/>
          <a:ln w="76200" cmpd="sng">
            <a:solidFill>
              <a:srgbClr val="0033CC"/>
            </a:solidFill>
            <a:prstDash val="dash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7947" name="Line 11"/>
          <p:cNvSpPr>
            <a:spLocks noChangeShapeType="1"/>
          </p:cNvSpPr>
          <p:nvPr/>
        </p:nvSpPr>
        <p:spPr bwMode="auto">
          <a:xfrm flipV="1">
            <a:off x="3995936" y="2564904"/>
            <a:ext cx="792088" cy="144016"/>
          </a:xfrm>
          <a:prstGeom prst="line">
            <a:avLst/>
          </a:prstGeom>
          <a:noFill/>
          <a:ln w="76200" cmpd="sng">
            <a:solidFill>
              <a:srgbClr val="0033CC"/>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7228" name="Rectangle 13"/>
          <p:cNvSpPr>
            <a:spLocks noChangeArrowheads="1"/>
          </p:cNvSpPr>
          <p:nvPr/>
        </p:nvSpPr>
        <p:spPr bwMode="auto">
          <a:xfrm>
            <a:off x="4800600" y="2133600"/>
            <a:ext cx="3962400" cy="762000"/>
          </a:xfrm>
          <a:prstGeom prst="rect">
            <a:avLst/>
          </a:prstGeom>
          <a:solidFill>
            <a:srgbClr val="FFFFFF"/>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algn="ctr"/>
            <a:r>
              <a:rPr lang="en-US" sz="3600" kern="10" dirty="0">
                <a:ln w="9525">
                  <a:solidFill>
                    <a:srgbClr val="0033CC"/>
                  </a:solidFill>
                  <a:round/>
                  <a:headEnd/>
                  <a:tailEnd/>
                </a:ln>
                <a:solidFill>
                  <a:srgbClr val="0033CC"/>
                </a:solidFill>
                <a:effectLst>
                  <a:outerShdw blurRad="63500" dist="38099" dir="2700000" algn="ctr" rotWithShape="0">
                    <a:srgbClr val="C0C0C0">
                      <a:alpha val="79999"/>
                    </a:srgbClr>
                  </a:outerShdw>
                </a:effectLst>
                <a:latin typeface="Garamond"/>
                <a:ea typeface="Garamond"/>
                <a:cs typeface="Garamond"/>
              </a:rPr>
              <a:t>Via Jordan Rift</a:t>
            </a:r>
          </a:p>
        </p:txBody>
      </p:sp>
      <p:sp>
        <p:nvSpPr>
          <p:cNvPr id="167950" name="Line 14"/>
          <p:cNvSpPr>
            <a:spLocks noChangeShapeType="1"/>
          </p:cNvSpPr>
          <p:nvPr/>
        </p:nvSpPr>
        <p:spPr bwMode="auto">
          <a:xfrm flipH="1">
            <a:off x="1259632" y="4724400"/>
            <a:ext cx="990600" cy="914400"/>
          </a:xfrm>
          <a:prstGeom prst="line">
            <a:avLst/>
          </a:prstGeom>
          <a:noFill/>
          <a:ln w="76200"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8AFAFADB-F848-A241-5983-9C599A56B7A5}"/>
              </a:ext>
            </a:extLst>
          </p:cNvPr>
          <p:cNvSpPr txBox="1">
            <a:spLocks noChangeArrowheads="1"/>
          </p:cNvSpPr>
          <p:nvPr/>
        </p:nvSpPr>
        <p:spPr bwMode="auto">
          <a:xfrm>
            <a:off x="323528" y="6206480"/>
            <a:ext cx="3600400" cy="914400"/>
          </a:xfrm>
          <a:prstGeom prst="rect">
            <a:avLst/>
          </a:prstGeom>
          <a:solidFill>
            <a:srgbClr val="4E46B2"/>
          </a:solid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eaLnBrk="1" hangingPunct="1"/>
            <a:r>
              <a:rPr lang="ar-JO" b="1" i="1" kern="0" dirty="0">
                <a:solidFill>
                  <a:schemeClr val="bg1"/>
                </a:solidFill>
                <a:latin typeface="Arial" panose="020B0604020202020204" pitchFamily="34" charset="0"/>
                <a:ea typeface="ＭＳ Ｐゴシック" charset="0"/>
                <a:cs typeface="Arial" panose="020B0604020202020204" pitchFamily="34" charset="0"/>
              </a:rPr>
              <a:t>عمداً</a:t>
            </a:r>
            <a:endParaRPr lang="en-US" b="1" i="1" kern="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7228"/>
                                        </p:tgtEl>
                                        <p:attrNameLst>
                                          <p:attrName>style.visibility</p:attrName>
                                        </p:attrNameLst>
                                      </p:cBhvr>
                                      <p:to>
                                        <p:strVal val="visible"/>
                                      </p:to>
                                    </p:set>
                                    <p:animEffect transition="in" filter="dissolve">
                                      <p:cBhvr>
                                        <p:cTn id="30" dur="500"/>
                                        <p:tgtEl>
                                          <p:spTgt spid="137228"/>
                                        </p:tgtEl>
                                      </p:cBhvr>
                                    </p:animEffect>
                                  </p:childTnLst>
                                </p:cTn>
                              </p:par>
                            </p:childTnLst>
                          </p:cTn>
                        </p:par>
                        <p:par>
                          <p:cTn id="31" fill="hold">
                            <p:stCondLst>
                              <p:cond delay="500"/>
                            </p:stCondLst>
                            <p:childTnLst>
                              <p:par>
                                <p:cTn id="32" presetID="4" presetClass="entr" presetSubtype="16" fill="hold" grpId="0" nodeType="afterEffect">
                                  <p:stCondLst>
                                    <p:cond delay="0"/>
                                  </p:stCondLst>
                                  <p:childTnLst>
                                    <p:set>
                                      <p:cBhvr>
                                        <p:cTn id="33" dur="1" fill="hold">
                                          <p:stCondLst>
                                            <p:cond delay="0"/>
                                          </p:stCondLst>
                                        </p:cTn>
                                        <p:tgtEl>
                                          <p:spTgt spid="167948"/>
                                        </p:tgtEl>
                                        <p:attrNameLst>
                                          <p:attrName>style.visibility</p:attrName>
                                        </p:attrNameLst>
                                      </p:cBhvr>
                                      <p:to>
                                        <p:strVal val="visible"/>
                                      </p:to>
                                    </p:set>
                                    <p:animEffect transition="in" filter="box(in)">
                                      <p:cBhvr>
                                        <p:cTn id="34" dur="500"/>
                                        <p:tgtEl>
                                          <p:spTgt spid="1679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7941"/>
                                        </p:tgtEl>
                                        <p:attrNameLst>
                                          <p:attrName>style.visibility</p:attrName>
                                        </p:attrNameLst>
                                      </p:cBhvr>
                                      <p:to>
                                        <p:strVal val="visible"/>
                                      </p:to>
                                    </p:set>
                                    <p:animEffect transition="in" filter="wipe(down)">
                                      <p:cBhvr>
                                        <p:cTn id="39" dur="500"/>
                                        <p:tgtEl>
                                          <p:spTgt spid="1679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7942"/>
                                        </p:tgtEl>
                                        <p:attrNameLst>
                                          <p:attrName>style.visibility</p:attrName>
                                        </p:attrNameLst>
                                      </p:cBhvr>
                                      <p:to>
                                        <p:strVal val="visible"/>
                                      </p:to>
                                    </p:set>
                                    <p:animEffect transition="in" filter="wipe(down)">
                                      <p:cBhvr>
                                        <p:cTn id="44" dur="500"/>
                                        <p:tgtEl>
                                          <p:spTgt spid="1679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7943"/>
                                        </p:tgtEl>
                                        <p:attrNameLst>
                                          <p:attrName>style.visibility</p:attrName>
                                        </p:attrNameLst>
                                      </p:cBhvr>
                                      <p:to>
                                        <p:strVal val="visible"/>
                                      </p:to>
                                    </p:set>
                                    <p:animEffect transition="in" filter="wipe(down)">
                                      <p:cBhvr>
                                        <p:cTn id="49" dur="500"/>
                                        <p:tgtEl>
                                          <p:spTgt spid="1679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7950"/>
                                        </p:tgtEl>
                                        <p:attrNameLst>
                                          <p:attrName>style.visibility</p:attrName>
                                        </p:attrNameLst>
                                      </p:cBhvr>
                                      <p:to>
                                        <p:strVal val="visible"/>
                                      </p:to>
                                    </p:set>
                                    <p:animEffect transition="in" filter="wipe(up)">
                                      <p:cBhvr>
                                        <p:cTn id="54" dur="500"/>
                                        <p:tgtEl>
                                          <p:spTgt spid="167950"/>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checkerboard(across)">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37228" grpId="0" animBg="1"/>
      <p:bldP spid="167948" grpId="0" animBg="1"/>
      <p:bldP spid="167950"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Jesus and the Samaritan woman</a:t>
            </a:r>
          </a:p>
        </p:txBody>
      </p:sp>
      <p:sp>
        <p:nvSpPr>
          <p:cNvPr id="176131" name="Rectangle 1027"/>
          <p:cNvSpPr>
            <a:spLocks noGrp="1" noChangeArrowheads="1"/>
          </p:cNvSpPr>
          <p:nvPr>
            <p:ph type="body" idx="1"/>
          </p:nvPr>
        </p:nvSpPr>
        <p:spPr/>
        <p:txBody>
          <a:bodyPr/>
          <a:lstStyle/>
          <a:p>
            <a:pPr eaLnBrk="1" hangingPunct="1">
              <a:buFont typeface="Wingdings" pitchFamily="19" charset="2"/>
              <a:buChar char="l"/>
              <a:defRPr/>
            </a:pPr>
            <a:endParaRPr lang="en-US">
              <a:ea typeface="+mn-ea"/>
              <a:cs typeface="+mn-cs"/>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التحيز العرقي</a:t>
            </a:r>
            <a:endParaRPr lang="en-US" sz="4800" dirty="0">
              <a:latin typeface="Arial" panose="020B0604020202020204" pitchFamily="34" charset="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5. اليهود يكرهون السامريين</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6. هل يسمح الله بالزواج المختلط بين الأعراق؟</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7. لقد تجاهل يسوع تحيزات ذلك العصر</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8. كانت الكنيسة الأولى متحيزة</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412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يرى الأرقام على أنها صفة أو</a:t>
            </a:r>
            <a:r>
              <a:rPr lang="ar-JO" sz="3600" b="1" dirty="0">
                <a:solidFill>
                  <a:srgbClr val="FFFF00"/>
                </a:solidFill>
                <a:latin typeface="Arial" panose="020B0604020202020204" pitchFamily="34" charset="0"/>
                <a:ea typeface="ＭＳ Ｐゴシック" charset="0"/>
                <a:cs typeface="Arial" panose="020B0604020202020204" pitchFamily="34" charset="0"/>
              </a:rPr>
              <a:t> رمز</a:t>
            </a:r>
            <a:endParaRPr lang="en-US" sz="3600" b="1" dirty="0">
              <a:latin typeface="Arial" panose="020B0604020202020204" pitchFamily="34" charset="0"/>
              <a:ea typeface="ＭＳ Ｐゴシック" charset="0"/>
              <a:cs typeface="Arial" panose="020B0604020202020204" pitchFamily="34"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يرى الأرقام على أنها </a:t>
            </a:r>
            <a:r>
              <a:rPr lang="ar-JO" sz="3600" b="1" dirty="0">
                <a:solidFill>
                  <a:srgbClr val="FFFF00"/>
                </a:solidFill>
                <a:latin typeface="Arial" panose="020B0604020202020204" pitchFamily="34" charset="0"/>
                <a:ea typeface="ＭＳ Ｐゴシック" charset="0"/>
                <a:cs typeface="Arial" panose="020B0604020202020204" pitchFamily="34" charset="0"/>
              </a:rPr>
              <a:t>كمية </a:t>
            </a:r>
            <a:r>
              <a:rPr lang="ar-JO" sz="3600" b="1" dirty="0">
                <a:latin typeface="Arial" panose="020B0604020202020204" pitchFamily="34" charset="0"/>
                <a:ea typeface="ＭＳ Ｐゴシック" charset="0"/>
                <a:cs typeface="Arial" panose="020B0604020202020204" pitchFamily="34" charset="0"/>
              </a:rPr>
              <a:t>محددة</a:t>
            </a:r>
            <a:endParaRPr lang="en-US" sz="3600" b="1" dirty="0">
              <a:latin typeface="Arial" panose="020B0604020202020204" pitchFamily="34" charset="0"/>
              <a:ea typeface="ＭＳ Ｐゴシック" charset="0"/>
              <a:cs typeface="Arial" panose="020B0604020202020204" pitchFamily="34"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الأرقام</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89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5486400" y="0"/>
            <a:ext cx="365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a:off x="107504" y="1371600"/>
            <a:ext cx="7283896"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53250" name="Rectangle 2"/>
          <p:cNvSpPr>
            <a:spLocks noGrp="1" noChangeArrowheads="1"/>
          </p:cNvSpPr>
          <p:nvPr>
            <p:ph type="title"/>
          </p:nvPr>
        </p:nvSpPr>
        <p:spPr>
          <a:xfrm>
            <a:off x="-36513" y="44450"/>
            <a:ext cx="5472609" cy="1224310"/>
          </a:xfrm>
          <a:solidFill>
            <a:srgbClr val="000090"/>
          </a:solidFill>
        </p:spPr>
        <p:txBody>
          <a:bodyPr/>
          <a:lstStyle/>
          <a:p>
            <a:pPr eaLnBrk="1" hangingPunct="1">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تباينات التعصب</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3251" name="Rectangle 3"/>
          <p:cNvSpPr>
            <a:spLocks noGrp="1" noChangeArrowheads="1"/>
          </p:cNvSpPr>
          <p:nvPr>
            <p:ph type="body" idx="1"/>
          </p:nvPr>
        </p:nvSpPr>
        <p:spPr>
          <a:xfrm>
            <a:off x="35496" y="1600200"/>
            <a:ext cx="2376264" cy="609600"/>
          </a:xfrm>
        </p:spPr>
        <p:txBody>
          <a:bodyPr/>
          <a:lstStyle/>
          <a:p>
            <a:pPr algn="ctr" eaLnBrk="1" hangingPunct="1">
              <a:buFont typeface="Wingdings" charset="0"/>
              <a:buNone/>
              <a:defRPr/>
            </a:pPr>
            <a:r>
              <a:rPr lang="ar-JO" sz="2800" b="1" dirty="0">
                <a:latin typeface="Arial" panose="020B0604020202020204" pitchFamily="34" charset="0"/>
                <a:ea typeface="ＭＳ Ｐゴシック" charset="0"/>
                <a:cs typeface="Arial" panose="020B0604020202020204" pitchFamily="34" charset="0"/>
              </a:rPr>
              <a:t>أنطاكية</a:t>
            </a:r>
            <a:endParaRPr lang="en-US" sz="2800" b="1" dirty="0">
              <a:latin typeface="Arial" panose="020B0604020202020204" pitchFamily="34" charset="0"/>
              <a:ea typeface="ＭＳ Ｐゴシック" charset="0"/>
              <a:cs typeface="Arial" panose="020B0604020202020204" pitchFamily="34" charset="0"/>
            </a:endParaRPr>
          </a:p>
        </p:txBody>
      </p:sp>
      <p:sp>
        <p:nvSpPr>
          <p:cNvPr id="53255" name="AutoShape 7"/>
          <p:cNvSpPr>
            <a:spLocks noChangeArrowheads="1"/>
          </p:cNvSpPr>
          <p:nvPr/>
        </p:nvSpPr>
        <p:spPr bwMode="auto">
          <a:xfrm>
            <a:off x="0" y="5562600"/>
            <a:ext cx="67056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53256" name="Rectangle 8"/>
          <p:cNvSpPr>
            <a:spLocks noChangeArrowheads="1"/>
          </p:cNvSpPr>
          <p:nvPr/>
        </p:nvSpPr>
        <p:spPr bwMode="auto">
          <a:xfrm>
            <a:off x="76200" y="5791200"/>
            <a:ext cx="2209800" cy="68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None/>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أورشليم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367"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108</a:t>
            </a:r>
            <a:endParaRPr lang="en-US" sz="2000" b="1" dirty="0">
              <a:latin typeface="Arial" panose="020B0604020202020204" pitchFamily="34" charset="0"/>
              <a:cs typeface="Arial" panose="020B0604020202020204" pitchFamily="34" charset="0"/>
            </a:endParaRPr>
          </a:p>
        </p:txBody>
      </p:sp>
      <p:sp>
        <p:nvSpPr>
          <p:cNvPr id="2" name="TextBox 1"/>
          <p:cNvSpPr txBox="1"/>
          <p:nvPr/>
        </p:nvSpPr>
        <p:spPr>
          <a:xfrm>
            <a:off x="4730738" y="7606431"/>
            <a:ext cx="184666"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44034" name="Rectangle 2"/>
          <p:cNvSpPr>
            <a:spLocks noGrp="1" noChangeArrowheads="1"/>
          </p:cNvSpPr>
          <p:nvPr>
            <p:ph type="title"/>
          </p:nvPr>
        </p:nvSpPr>
        <p:spPr>
          <a:xfrm>
            <a:off x="0" y="277813"/>
            <a:ext cx="9144000" cy="1322387"/>
          </a:xfrm>
        </p:spPr>
        <p:txBody>
          <a:bodyPr/>
          <a:lstStyle/>
          <a:p>
            <a:pPr marL="719138" indent="-719138" algn="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س. كيف تغلب الله على التحيز الموجود في كنيسة أورشليم؟</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47800"/>
            <a:ext cx="9144000" cy="609600"/>
          </a:xfrm>
          <a:prstGeom prst="rect">
            <a:avLst/>
          </a:prstGeom>
          <a:noFill/>
          <a:ln w="9525">
            <a:noFill/>
            <a:miter lim="800000"/>
            <a:headEnd/>
            <a:tailEnd/>
          </a:ln>
          <a:effectLst/>
        </p:spPr>
        <p:txBody>
          <a:bodyPr anchor="ctr"/>
          <a:lstStyle/>
          <a:p>
            <a:pPr algn="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 تدريجياً</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108</a:t>
            </a:r>
            <a:endParaRPr lang="en-US" sz="2000" b="1" dirty="0">
              <a:latin typeface="Arial" panose="020B0604020202020204" pitchFamily="34"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dirty="0">
                <a:solidFill>
                  <a:srgbClr val="000000"/>
                </a:solidFill>
                <a:latin typeface="Arial" panose="020B0604020202020204" pitchFamily="34" charset="0"/>
                <a:cs typeface="Arial" panose="020B0604020202020204" pitchFamily="34" charset="0"/>
              </a:rPr>
              <a:t>اليهود</a:t>
            </a:r>
            <a:endParaRPr lang="en-US" dirty="0">
              <a:solidFill>
                <a:srgbClr val="000000"/>
              </a:solidFill>
              <a:latin typeface="Arial" panose="020B0604020202020204" pitchFamily="34" charset="0"/>
              <a:cs typeface="Arial" panose="020B0604020202020204" pitchFamily="34" charset="0"/>
            </a:endParaRPr>
          </a:p>
          <a:p>
            <a:pPr algn="ctr"/>
            <a:r>
              <a:rPr lang="en-US" dirty="0">
                <a:solidFill>
                  <a:srgbClr val="000000"/>
                </a:solidFill>
                <a:latin typeface="Arial" panose="020B0604020202020204" pitchFamily="34" charset="0"/>
                <a:cs typeface="Arial" panose="020B0604020202020204" pitchFamily="34" charset="0"/>
              </a:rPr>
              <a:t>(</a:t>
            </a:r>
            <a:r>
              <a:rPr lang="ar-JO" dirty="0">
                <a:solidFill>
                  <a:srgbClr val="000000"/>
                </a:solidFill>
                <a:latin typeface="Arial" panose="020B0604020202020204" pitchFamily="34" charset="0"/>
                <a:cs typeface="Arial" panose="020B0604020202020204" pitchFamily="34" charset="0"/>
              </a:rPr>
              <a:t>أعمال 2</a:t>
            </a:r>
            <a:r>
              <a:rPr lang="en-US" dirty="0">
                <a:solidFill>
                  <a:srgbClr val="000000"/>
                </a:solidFill>
                <a:latin typeface="Arial" panose="020B0604020202020204" pitchFamily="34"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anose="020B0604020202020204" pitchFamily="34"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35 م</a:t>
            </a:r>
            <a:endParaRPr lang="en-US" b="1" dirty="0">
              <a:latin typeface="Arial" panose="020B0604020202020204" pitchFamily="34"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anose="020B0604020202020204" pitchFamily="34"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40 م</a:t>
            </a:r>
            <a:endParaRPr lang="en-US" b="1" dirty="0">
              <a:latin typeface="Arial" panose="020B0604020202020204" pitchFamily="34" charset="0"/>
              <a:cs typeface="Arial" panose="020B0604020202020204" pitchFamily="34" charset="0"/>
            </a:endParaRPr>
          </a:p>
        </p:txBody>
      </p:sp>
      <p:sp>
        <p:nvSpPr>
          <p:cNvPr id="145419" name="TextBox 10"/>
          <p:cNvSpPr txBox="1">
            <a:spLocks noChangeArrowheads="1"/>
          </p:cNvSpPr>
          <p:nvPr/>
        </p:nvSpPr>
        <p:spPr bwMode="auto">
          <a:xfrm>
            <a:off x="2658606" y="5694363"/>
            <a:ext cx="121058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dirty="0">
                <a:solidFill>
                  <a:srgbClr val="000000"/>
                </a:solidFill>
                <a:latin typeface="Arial" panose="020B0604020202020204" pitchFamily="34" charset="0"/>
                <a:cs typeface="Arial" panose="020B0604020202020204" pitchFamily="34" charset="0"/>
              </a:rPr>
              <a:t>السامريون</a:t>
            </a:r>
            <a:endParaRPr lang="en-US" dirty="0">
              <a:solidFill>
                <a:srgbClr val="000000"/>
              </a:solidFill>
              <a:latin typeface="Arial" panose="020B0604020202020204" pitchFamily="34" charset="0"/>
              <a:cs typeface="Arial" panose="020B0604020202020204" pitchFamily="34" charset="0"/>
            </a:endParaRPr>
          </a:p>
          <a:p>
            <a:pPr algn="ctr"/>
            <a:r>
              <a:rPr lang="en-US" dirty="0">
                <a:solidFill>
                  <a:srgbClr val="000000"/>
                </a:solidFill>
                <a:latin typeface="Arial" panose="020B0604020202020204" pitchFamily="34" charset="0"/>
                <a:cs typeface="Arial" panose="020B0604020202020204" pitchFamily="34" charset="0"/>
              </a:rPr>
              <a:t>(</a:t>
            </a:r>
            <a:r>
              <a:rPr lang="ar-JO" dirty="0">
                <a:solidFill>
                  <a:srgbClr val="000000"/>
                </a:solidFill>
                <a:latin typeface="Arial" panose="020B0604020202020204" pitchFamily="34" charset="0"/>
                <a:cs typeface="Arial" panose="020B0604020202020204" pitchFamily="34" charset="0"/>
              </a:rPr>
              <a:t>أعمال 8</a:t>
            </a:r>
            <a:r>
              <a:rPr lang="en-US" dirty="0">
                <a:solidFill>
                  <a:srgbClr val="000000"/>
                </a:solidFill>
                <a:latin typeface="Arial" panose="020B0604020202020204" pitchFamily="34" charset="0"/>
                <a:cs typeface="Arial" panose="020B0604020202020204" pitchFamily="34" charset="0"/>
              </a:rPr>
              <a:t>)</a:t>
            </a:r>
          </a:p>
        </p:txBody>
      </p:sp>
      <p:sp>
        <p:nvSpPr>
          <p:cNvPr id="145420" name="TextBox 13"/>
          <p:cNvSpPr txBox="1">
            <a:spLocks noChangeArrowheads="1"/>
          </p:cNvSpPr>
          <p:nvPr/>
        </p:nvSpPr>
        <p:spPr bwMode="auto">
          <a:xfrm>
            <a:off x="4808887" y="5732463"/>
            <a:ext cx="137249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dirty="0">
                <a:solidFill>
                  <a:srgbClr val="000000"/>
                </a:solidFill>
                <a:latin typeface="Arial" panose="020B0604020202020204" pitchFamily="34" charset="0"/>
                <a:cs typeface="Arial" panose="020B0604020202020204" pitchFamily="34" charset="0"/>
              </a:rPr>
              <a:t>الأمم</a:t>
            </a:r>
            <a:endParaRPr lang="en-US" dirty="0">
              <a:solidFill>
                <a:srgbClr val="000000"/>
              </a:solidFill>
              <a:latin typeface="Arial" panose="020B0604020202020204" pitchFamily="34" charset="0"/>
              <a:cs typeface="Arial" panose="020B0604020202020204" pitchFamily="34" charset="0"/>
            </a:endParaRPr>
          </a:p>
          <a:p>
            <a:pPr algn="ctr"/>
            <a:r>
              <a:rPr lang="en-US" dirty="0">
                <a:solidFill>
                  <a:srgbClr val="000000"/>
                </a:solidFill>
                <a:latin typeface="Arial" panose="020B0604020202020204" pitchFamily="34" charset="0"/>
                <a:cs typeface="Arial" panose="020B0604020202020204" pitchFamily="34" charset="0"/>
              </a:rPr>
              <a:t>(</a:t>
            </a:r>
            <a:r>
              <a:rPr lang="ar-JO" dirty="0">
                <a:solidFill>
                  <a:srgbClr val="000000"/>
                </a:solidFill>
                <a:latin typeface="Arial" panose="020B0604020202020204" pitchFamily="34" charset="0"/>
                <a:cs typeface="Arial" panose="020B0604020202020204" pitchFamily="34" charset="0"/>
              </a:rPr>
              <a:t>أعمال 10</a:t>
            </a:r>
            <a:r>
              <a:rPr lang="en-US" dirty="0">
                <a:solidFill>
                  <a:srgbClr val="000000"/>
                </a:solidFill>
                <a:latin typeface="Arial" panose="020B0604020202020204" pitchFamily="34"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مفاتيح الملكوت لدى بطرس</a:t>
            </a:r>
            <a:endParaRPr lang="en-US" b="1" dirty="0">
              <a:solidFill>
                <a:srgbClr val="000000"/>
              </a:solidFill>
              <a:latin typeface="Arial" panose="020B0604020202020204" pitchFamily="34"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33 م</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8" grpId="0" animBg="1" autoUpdateAnimBg="0"/>
      <p:bldP spid="44039" grpId="0" animBg="1" autoUpdateAnimBg="0"/>
      <p:bldP spid="4403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076600" y="2438400"/>
            <a:ext cx="6067399"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ar-JO" dirty="0">
                <a:solidFill>
                  <a:srgbClr val="FFFFFF"/>
                </a:solidFill>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لم يكن بطرس مثل يونان في يافا</a:t>
            </a:r>
            <a:endParaRPr lang="en-US" dirty="0">
              <a:solidFill>
                <a:srgbClr val="FFFFFF"/>
              </a:solidFill>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53251" name="Rectangle 3"/>
          <p:cNvSpPr>
            <a:spLocks noGrp="1" noChangeArrowheads="1"/>
          </p:cNvSpPr>
          <p:nvPr>
            <p:ph type="body" idx="1"/>
          </p:nvPr>
        </p:nvSpPr>
        <p:spPr>
          <a:xfrm>
            <a:off x="7200800" y="2362200"/>
            <a:ext cx="1979712" cy="609600"/>
          </a:xfrm>
        </p:spPr>
        <p:txBody>
          <a:bodyPr/>
          <a:lstStyle/>
          <a:p>
            <a:pPr algn="ctr" eaLnBrk="1" hangingPunct="1">
              <a:buFont typeface="Wingdings" charset="0"/>
              <a:buNone/>
              <a:defRPr/>
            </a:pPr>
            <a:r>
              <a:rPr lang="ar-JO" sz="2800" b="1" dirty="0">
                <a:latin typeface="Arial" panose="020B0604020202020204" pitchFamily="34" charset="0"/>
                <a:ea typeface="ＭＳ Ｐゴシック" charset="0"/>
                <a:cs typeface="Arial" panose="020B0604020202020204" pitchFamily="34" charset="0"/>
              </a:rPr>
              <a:t>قيصرية</a:t>
            </a:r>
            <a:endParaRPr lang="en-US" sz="2800" b="1" dirty="0">
              <a:latin typeface="Arial" panose="020B0604020202020204" pitchFamily="34" charset="0"/>
              <a:ea typeface="ＭＳ Ｐゴシック" charset="0"/>
              <a:cs typeface="Arial" panose="020B0604020202020204" pitchFamily="34" charset="0"/>
            </a:endParaRPr>
          </a:p>
        </p:txBody>
      </p:sp>
      <p:sp>
        <p:nvSpPr>
          <p:cNvPr id="53255" name="AutoShape 7"/>
          <p:cNvSpPr>
            <a:spLocks noChangeArrowheads="1"/>
          </p:cNvSpPr>
          <p:nvPr/>
        </p:nvSpPr>
        <p:spPr bwMode="auto">
          <a:xfrm rot="10800000">
            <a:off x="2771799" y="3429000"/>
            <a:ext cx="6235938"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53256" name="Rectangle 8"/>
          <p:cNvSpPr>
            <a:spLocks noChangeArrowheads="1"/>
          </p:cNvSpPr>
          <p:nvPr/>
        </p:nvSpPr>
        <p:spPr bwMode="auto">
          <a:xfrm flipH="1">
            <a:off x="7152456" y="3356992"/>
            <a:ext cx="1884040" cy="6858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5000"/>
              <a:buFont typeface="Wingdings" charset="0"/>
              <a:buNone/>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يافا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746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108</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righ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righ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"قُم يا بطرس اذبح وكُل"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الخطوة 3</a:t>
            </a:r>
            <a:endParaRPr kumimoji="0" lang="en-US"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(10: 9- 16)</a:t>
            </a:r>
            <a:endParaRPr kumimoji="0" lang="en-US" altLang="zh-CN" sz="32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الملاءة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370" name="Rectangle 2"/>
          <p:cNvSpPr>
            <a:spLocks noGrp="1" noChangeArrowheads="1"/>
          </p:cNvSpPr>
          <p:nvPr>
            <p:ph type="title"/>
          </p:nvPr>
        </p:nvSpPr>
        <p:spPr>
          <a:xfrm>
            <a:off x="3352800" y="277813"/>
            <a:ext cx="5791200" cy="2359099"/>
          </a:xfrm>
          <a:solidFill>
            <a:schemeClr val="bg2"/>
          </a:solidFill>
        </p:spPr>
        <p:txBody>
          <a:bodyPr/>
          <a:lstStyle/>
          <a:p>
            <a:pPr eaLnBrk="1" hangingPunct="1">
              <a:defRPr/>
            </a:pPr>
            <a:r>
              <a:rPr lang="ar-JO" altLang="ja-JP" sz="4000" b="1" dirty="0">
                <a:solidFill>
                  <a:schemeClr val="tx1"/>
                </a:solidFill>
                <a:effectLst/>
                <a:latin typeface="Arial"/>
                <a:ea typeface="ＭＳ Ｐゴシック" charset="0"/>
                <a:cs typeface="Arial"/>
              </a:rPr>
              <a:t>ماذا سيفعل الله                    مع هؤلاء الرجال النجسين؟</a:t>
            </a:r>
            <a:endParaRPr lang="en-US" sz="4000" b="1" dirty="0">
              <a:solidFill>
                <a:schemeClr val="tx1"/>
              </a:solidFill>
              <a:effectLst/>
              <a:latin typeface="Arial"/>
              <a:ea typeface="ＭＳ Ｐゴシック" charset="0"/>
              <a:cs typeface="Arial"/>
            </a:endParaRPr>
          </a:p>
        </p:txBody>
      </p:sp>
      <p:grpSp>
        <p:nvGrpSpPr>
          <p:cNvPr id="151555" name="Group 8"/>
          <p:cNvGrpSpPr>
            <a:grpSpLocks/>
          </p:cNvGrpSpPr>
          <p:nvPr/>
        </p:nvGrpSpPr>
        <p:grpSpPr bwMode="auto">
          <a:xfrm>
            <a:off x="0" y="0"/>
            <a:ext cx="3236913" cy="6858000"/>
            <a:chOff x="0" y="0"/>
            <a:chExt cx="2039" cy="4320"/>
          </a:xfrm>
        </p:grpSpPr>
        <p:pic>
          <p:nvPicPr>
            <p:cNvPr id="15155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51556" name="Text Box 7"/>
          <p:cNvSpPr txBox="1">
            <a:spLocks noChangeArrowheads="1"/>
          </p:cNvSpPr>
          <p:nvPr/>
        </p:nvSpPr>
        <p:spPr bwMode="auto">
          <a:xfrm>
            <a:off x="1600200" y="4114800"/>
            <a:ext cx="5924128" cy="95410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ar-JO" sz="2800" b="1" dirty="0">
                <a:latin typeface="Arial"/>
                <a:cs typeface="Arial"/>
              </a:rPr>
              <a:t>لا بد أن بطرس تساءل لماذا أراد الله منه أن يذهب مع عبيد كرنيليوس</a:t>
            </a:r>
            <a:endParaRPr lang="en-US" sz="2800" b="1" dirty="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394" name="Rectangle 2"/>
          <p:cNvSpPr>
            <a:spLocks noGrp="1" noChangeArrowheads="1"/>
          </p:cNvSpPr>
          <p:nvPr>
            <p:ph type="title"/>
          </p:nvPr>
        </p:nvSpPr>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كرنيليوس ينحني أمام بطرس</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53603"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727200"/>
            <a:ext cx="5627688"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04"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3" y="1727200"/>
            <a:ext cx="3494087"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pic>
        <p:nvPicPr>
          <p:cNvPr id="37990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lIns="91334" tIns="45667" rIns="91334" bIns="45667"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دافع بطرس عن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افتقاره إلى التعصّب</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442" name="Rectangle 2"/>
          <p:cNvSpPr>
            <a:spLocks noGrp="1" noChangeArrowheads="1"/>
          </p:cNvSpPr>
          <p:nvPr>
            <p:ph type="title"/>
          </p:nvPr>
        </p:nvSpPr>
        <p:spPr>
          <a:xfrm>
            <a:off x="0" y="0"/>
            <a:ext cx="9144000" cy="2362200"/>
          </a:xfrm>
        </p:spPr>
        <p:txBody>
          <a:bodyPr/>
          <a:lstStyle/>
          <a:p>
            <a:pPr algn="r" rtl="1" eaLnBrk="1" hangingPunct="1">
              <a:defRPr/>
            </a:pPr>
            <a: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أ. كان على كنيسة أورشليم أن تقبل اهتداء</a:t>
            </a:r>
            <a:b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br>
            <a: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الأمم لأن هذا التغيير كان من الله</a:t>
            </a:r>
            <a:br>
              <a:rPr lang="ar-JO" altLang="zh-CN" sz="3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br>
            <a:r>
              <a:rPr lang="ar-JO" altLang="zh-CN" sz="4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(10: 45- 11: 18)</a:t>
            </a:r>
            <a:endParaRPr lang="en-US" sz="4000"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ar-JO" sz="4400" b="1" dirty="0">
                <a:latin typeface="Arial" panose="020B0604020202020204" pitchFamily="34" charset="0"/>
                <a:ea typeface="ＭＳ Ｐゴシック" charset="0"/>
                <a:cs typeface="Arial" panose="020B0604020202020204" pitchFamily="34" charset="0"/>
              </a:rPr>
              <a:t>لوثر لأتباعه</a:t>
            </a:r>
            <a:endParaRPr lang="en-US" b="1" dirty="0">
              <a:latin typeface="Arial" panose="020B0604020202020204" pitchFamily="34" charset="0"/>
              <a:ea typeface="ＭＳ Ｐゴシック" charset="0"/>
              <a:cs typeface="Arial" panose="020B0604020202020204" pitchFamily="34" charset="0"/>
            </a:endParaRPr>
          </a:p>
        </p:txBody>
      </p:sp>
      <p:sp>
        <p:nvSpPr>
          <p:cNvPr id="120839" name="Rectangle 7"/>
          <p:cNvSpPr>
            <a:spLocks noChangeArrowheads="1"/>
          </p:cNvSpPr>
          <p:nvPr/>
        </p:nvSpPr>
        <p:spPr bwMode="auto">
          <a:xfrm>
            <a:off x="1640904" y="1371600"/>
            <a:ext cx="7467600" cy="5486400"/>
          </a:xfrm>
          <a:prstGeom prst="rect">
            <a:avLst/>
          </a:prstGeom>
          <a:solidFill>
            <a:srgbClr val="000000"/>
          </a:solidFill>
          <a:ln w="9525">
            <a:noFill/>
            <a:miter lim="800000"/>
            <a:headEnd/>
            <a:tailEnd/>
          </a:ln>
          <a:effectLst/>
        </p:spPr>
        <p:txBody>
          <a:bodyPr anchor="ctr"/>
          <a:lstStyle/>
          <a:p>
            <a:pPr algn="ctr" eaLnBrk="1" hangingPunct="1">
              <a:spcBef>
                <a:spcPct val="20000"/>
              </a:spcBef>
              <a:buClr>
                <a:schemeClr val="hlink"/>
              </a:buClr>
              <a:buSzPct val="65000"/>
              <a:buFont typeface="Wingdings" charset="0"/>
              <a:buNone/>
              <a:defRPr/>
            </a:pPr>
            <a:r>
              <a:rPr lang="ar-JO" altLang="ja-JP" sz="2800" b="1" dirty="0">
                <a:latin typeface="Arial" panose="020B0604020202020204" pitchFamily="34" charset="0"/>
                <a:cs typeface="Arial" panose="020B0604020202020204" pitchFamily="34" charset="0"/>
              </a:rPr>
              <a:t>نصيحتي إذن هي أن نعامل اليهود بلطف وأن نعلمهم الكتب المقدسة حتى يأتوا إلينا... يجب أن نرحب بهم في وسطنا ونسمح لهم بالعمل والتجارة بيننا. ثم ستتاح لهم الفرصة ليشهدوا الحياة المسيحية والعقيدة المسيحية. ولكن هل ينبغي أن يظل بعضهم عنيدًا فماذا في ذلك؟ ليس كل واحد منا مسيحيًا صالحًا".</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74136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ar-JO" sz="4400" dirty="0">
                <a:latin typeface="Arial" panose="020B0604020202020204" pitchFamily="34" charset="0"/>
                <a:ea typeface="ＭＳ Ｐゴシック" charset="0"/>
                <a:cs typeface="Arial" panose="020B0604020202020204" pitchFamily="34" charset="0"/>
              </a:rPr>
              <a:t>بعد ان رفض اليهود الإنجيل</a:t>
            </a:r>
            <a:endParaRPr lang="en-US" dirty="0">
              <a:latin typeface="Arial" panose="020B0604020202020204" pitchFamily="34" charset="0"/>
              <a:ea typeface="ＭＳ Ｐゴシック" charset="0"/>
              <a:cs typeface="Arial" panose="020B0604020202020204" pitchFamily="34" charset="0"/>
            </a:endParaRPr>
          </a:p>
        </p:txBody>
      </p:sp>
      <p:sp>
        <p:nvSpPr>
          <p:cNvPr id="121864" name="Rectangle 8"/>
          <p:cNvSpPr>
            <a:spLocks noChangeArrowheads="1"/>
          </p:cNvSpPr>
          <p:nvPr/>
        </p:nvSpPr>
        <p:spPr bwMode="auto">
          <a:xfrm>
            <a:off x="36512" y="2492896"/>
            <a:ext cx="9144000" cy="42672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altLang="ja-JP" sz="2800" b="1" dirty="0">
                <a:effectLst>
                  <a:outerShdw blurRad="38100" dist="38100" dir="2700000" algn="tl">
                    <a:srgbClr val="000000"/>
                  </a:outerShdw>
                </a:effectLst>
                <a:latin typeface="Arial" panose="020B0604020202020204" pitchFamily="34" charset="0"/>
                <a:cs typeface="Arial" panose="020B0604020202020204" pitchFamily="34" charset="0"/>
              </a:rPr>
              <a:t>أضرموا النار في مجامعهم وكل ما لا يحترق فليغطى أو يفرش بالتراب حتى لا يتمكن أحد من رؤية جمرة أو حجر منه... كذلك يجب أن تهدم منازلهم وتدمر... يجب أن يوضعوا تحت سقف واحد أو في إسطبل مثل الغجر لكي يدركوا أنهم ليسوا أسيادًا في أرضنا كما يفتخرون، بل أسرى بائسين إذ يتذمرون منا أمام الله بلا انقطاع وبنحيب مرير.</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179388" y="1665288"/>
            <a:ext cx="4767262" cy="4572000"/>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كشاول دعم قتل استفانوس اليوناني (أعمال 8)</a:t>
            </a:r>
            <a:endParaRPr lang="en-US" b="1" dirty="0">
              <a:latin typeface="Arial" panose="020B0604020202020204" pitchFamily="34" charset="0"/>
              <a:ea typeface="ＭＳ Ｐゴシック" charset="0"/>
              <a:cs typeface="Arial" panose="020B0604020202020204" pitchFamily="34" charset="0"/>
            </a:endParaRPr>
          </a:p>
          <a:p>
            <a:pPr marL="0" indent="0" eaLnBrk="1" hangingPunct="1">
              <a:buNone/>
              <a:defRPr/>
            </a:pP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كبولس وافق على المعاناة لكي يصل للأمم (أعمال 9)</a:t>
            </a:r>
            <a:endParaRPr lang="en-US" b="1" dirty="0">
              <a:latin typeface="Arial" panose="020B0604020202020204" pitchFamily="34" charset="0"/>
              <a:ea typeface="ＭＳ Ｐゴシック" charset="0"/>
              <a:cs typeface="Arial" panose="020B0604020202020204" pitchFamily="34" charset="0"/>
            </a:endParaRPr>
          </a:p>
        </p:txBody>
      </p:sp>
      <p:pic>
        <p:nvPicPr>
          <p:cNvPr id="161794" name="Picture 5" descr="Step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5375" y="1219200"/>
            <a:ext cx="4238625"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ext Box 6"/>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t>108</a:t>
            </a:r>
            <a:endParaRPr lang="en-US" sz="2000" b="1" dirty="0"/>
          </a:p>
        </p:txBody>
      </p:sp>
      <p:sp>
        <p:nvSpPr>
          <p:cNvPr id="52226" name="Rectangle 2"/>
          <p:cNvSpPr>
            <a:spLocks noGrp="1" noChangeArrowheads="1"/>
          </p:cNvSpPr>
          <p:nvPr>
            <p:ph type="title"/>
          </p:nvPr>
        </p:nvSpPr>
        <p:spPr>
          <a:xfrm>
            <a:off x="107950" y="277813"/>
            <a:ext cx="8229600" cy="1143000"/>
          </a:xfrm>
          <a:solidFill>
            <a:srgbClr val="000090"/>
          </a:solidFill>
        </p:spPr>
        <p:txBody>
          <a:bodyPr/>
          <a:lstStyle/>
          <a:p>
            <a:pP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شاول العنصري يصبح بولس المنفتح</a:t>
            </a:r>
            <a:r>
              <a:rPr lang="en-US" sz="3600" b="1" dirty="0">
                <a:solidFill>
                  <a:srgbClr val="FFFFFF"/>
                </a:solidFill>
                <a:latin typeface="Arial" panose="020B0604020202020204" pitchFamily="34" charset="0"/>
                <a:ea typeface="ＭＳ Ｐゴシック" charset="0"/>
                <a:cs typeface="Arial" panose="020B0604020202020204" pitchFamily="34" charset="0"/>
              </a:rPr>
              <a:t>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يركز على علاقة </a:t>
            </a:r>
            <a:r>
              <a:rPr lang="ar-JO" sz="3600" b="1" dirty="0">
                <a:solidFill>
                  <a:srgbClr val="FFFF00"/>
                </a:solidFill>
                <a:latin typeface="Arial" panose="020B0604020202020204" pitchFamily="34" charset="0"/>
                <a:ea typeface="ＭＳ Ｐゴシック" charset="0"/>
                <a:cs typeface="Arial" panose="020B0604020202020204" pitchFamily="34" charset="0"/>
              </a:rPr>
              <a:t>الفرد</a:t>
            </a:r>
            <a:r>
              <a:rPr lang="ar-JO" sz="3600" b="1" dirty="0">
                <a:latin typeface="Arial" panose="020B0604020202020204" pitchFamily="34" charset="0"/>
                <a:ea typeface="ＭＳ Ｐゴシック" charset="0"/>
                <a:cs typeface="Arial" panose="020B0604020202020204" pitchFamily="34" charset="0"/>
              </a:rPr>
              <a:t> مع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يركز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المجتمع</a:t>
            </a:r>
            <a:r>
              <a:rPr lang="ar-JO" sz="3600" b="1" dirty="0">
                <a:latin typeface="Arial" panose="020B0604020202020204" pitchFamily="34" charset="0"/>
                <a:ea typeface="ＭＳ Ｐゴシック" charset="0"/>
                <a:cs typeface="Arial" panose="020B0604020202020204" pitchFamily="34" charset="0"/>
              </a:rPr>
              <a:t> في العلاقة مع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العلاقة مع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454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5"/>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0" y="0"/>
            <a:ext cx="9144000"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xfrm>
            <a:off x="609600" y="381000"/>
            <a:ext cx="8229600" cy="1143000"/>
          </a:xfrm>
          <a:solidFill>
            <a:srgbClr val="000000"/>
          </a:solidFill>
          <a:effectLst>
            <a:outerShdw blurRad="63500" dist="57501" dir="1676261" algn="ctr" rotWithShape="0">
              <a:schemeClr val="bg2">
                <a:alpha val="74998"/>
              </a:schemeClr>
            </a:outerShdw>
          </a:effectLst>
        </p:spPr>
        <p:txBody>
          <a:bodyPr/>
          <a:lstStyle/>
          <a:p>
            <a:pPr eaLnBrk="1" hangingPunct="1">
              <a:defRPr/>
            </a:pPr>
            <a:r>
              <a:rPr lang="ar-JO" dirty="0">
                <a:solidFill>
                  <a:srgbClr val="FFFFFF"/>
                </a:solidFill>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كنيسة أنطاكية المؤيدة</a:t>
            </a:r>
            <a:endParaRPr lang="en-US" dirty="0">
              <a:solidFill>
                <a:srgbClr val="FFFFFF"/>
              </a:solidFill>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56323" name="Rectangle 3"/>
          <p:cNvSpPr>
            <a:spLocks noGrp="1" noChangeArrowheads="1"/>
          </p:cNvSpPr>
          <p:nvPr>
            <p:ph type="body" idx="1"/>
          </p:nvPr>
        </p:nvSpPr>
        <p:spPr>
          <a:xfrm>
            <a:off x="0" y="4191000"/>
            <a:ext cx="4343400" cy="2743200"/>
          </a:xfrm>
          <a:solidFill>
            <a:srgbClr val="000000"/>
          </a:solidFill>
          <a:effectLst>
            <a:outerShdw blurRad="63500" dist="57501" dir="1676261" algn="ctr" rotWithShape="0">
              <a:schemeClr val="bg2">
                <a:alpha val="74998"/>
              </a:schemeClr>
            </a:outerShdw>
          </a:effectLst>
        </p:spPr>
        <p:txBody>
          <a:bodyPr/>
          <a:lstStyle/>
          <a:p>
            <a:pPr algn="r" rtl="1" eaLnBrk="1" hangingPunct="1">
              <a:defRPr/>
            </a:pPr>
            <a:r>
              <a:rPr lang="ar-JO"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هؤلاء المؤمنون اليهود قبلوا اليهود كما برنابا وبولس</a:t>
            </a:r>
            <a:endParaRPr lang="en-US"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الإهتمام بالإرساليات</a:t>
            </a:r>
            <a:endParaRPr lang="en-US"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56326" name="Text Box 6"/>
          <p:cNvSpPr txBox="1">
            <a:spLocks noChangeArrowheads="1"/>
          </p:cNvSpPr>
          <p:nvPr/>
        </p:nvSpPr>
        <p:spPr bwMode="auto">
          <a:xfrm>
            <a:off x="2420732" y="101134"/>
            <a:ext cx="4607352" cy="523220"/>
          </a:xfrm>
          <a:prstGeom prst="rect">
            <a:avLst/>
          </a:prstGeom>
          <a:gradFill rotWithShape="1">
            <a:gsLst>
              <a:gs pos="0">
                <a:srgbClr val="FF0000"/>
              </a:gs>
              <a:gs pos="50000">
                <a:srgbClr val="FF0000">
                  <a:gamma/>
                  <a:shade val="46275"/>
                  <a:invGamma/>
                </a:srgbClr>
              </a:gs>
              <a:gs pos="100000">
                <a:srgbClr val="FF0000"/>
              </a:gs>
            </a:gsLst>
            <a:lin ang="5400000" scaled="1"/>
          </a:gradFill>
          <a:ln w="12700" cap="sq">
            <a:noFill/>
            <a:miter lim="800000"/>
            <a:headEnd type="none" w="sm" len="sm"/>
            <a:tailEnd type="none" w="sm" len="sm"/>
          </a:ln>
          <a:effectLst>
            <a:outerShdw blurRad="63500" dist="57501" dir="1676261" algn="ctr" rotWithShape="0">
              <a:schemeClr val="bg2">
                <a:alpha val="74998"/>
              </a:schemeClr>
            </a:outerShdw>
          </a:effectLst>
        </p:spPr>
        <p:txBody>
          <a:bodyPr wrap="none" anchor="ctr">
            <a:spAutoFit/>
          </a:bodyPr>
          <a:lstStyle/>
          <a:p>
            <a:pPr algn="ctr" eaLnBrk="1" hangingPunct="1">
              <a:defRPr/>
            </a:pPr>
            <a:r>
              <a:rPr lang="ar-JO" sz="2800" b="1" dirty="0">
                <a:solidFill>
                  <a:srgbClr val="FFFFFF"/>
                </a:solidFill>
                <a:latin typeface="Arial" panose="020B0604020202020204" pitchFamily="34" charset="0"/>
                <a:ea typeface="+mn-ea"/>
                <a:cs typeface="Arial" panose="020B0604020202020204" pitchFamily="34" charset="0"/>
              </a:rPr>
              <a:t>رحلات بولس التبشيرية الأولى والثانية</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6327" name="AutoShape 7"/>
          <p:cNvSpPr>
            <a:spLocks noChangeArrowheads="1"/>
          </p:cNvSpPr>
          <p:nvPr/>
        </p:nvSpPr>
        <p:spPr bwMode="auto">
          <a:xfrm>
            <a:off x="7620000" y="3733800"/>
            <a:ext cx="533400" cy="381000"/>
          </a:xfrm>
          <a:prstGeom prst="irregularSeal2">
            <a:avLst/>
          </a:pr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fade">
                                      <p:cBhvr>
                                        <p:cTn id="7" dur="770" decel="100000"/>
                                        <p:tgtEl>
                                          <p:spTgt spid="56327"/>
                                        </p:tgtEl>
                                      </p:cBhvr>
                                    </p:animEffect>
                                    <p:animScale>
                                      <p:cBhvr>
                                        <p:cTn id="8" dur="770" decel="100000"/>
                                        <p:tgtEl>
                                          <p:spTgt spid="56327"/>
                                        </p:tgtEl>
                                      </p:cBhvr>
                                      <p:from x="10000" y="10000"/>
                                      <p:to x="200000" y="450000"/>
                                    </p:animScale>
                                    <p:animScale>
                                      <p:cBhvr>
                                        <p:cTn id="9" dur="1230" accel="100000" fill="hold">
                                          <p:stCondLst>
                                            <p:cond delay="770"/>
                                          </p:stCondLst>
                                        </p:cTn>
                                        <p:tgtEl>
                                          <p:spTgt spid="56327"/>
                                        </p:tgtEl>
                                      </p:cBhvr>
                                      <p:from x="200000" y="450000"/>
                                      <p:to x="100000" y="100000"/>
                                    </p:animScale>
                                    <p:set>
                                      <p:cBhvr>
                                        <p:cTn id="10" dur="770" fill="hold"/>
                                        <p:tgtEl>
                                          <p:spTgt spid="56327"/>
                                        </p:tgtEl>
                                        <p:attrNameLst>
                                          <p:attrName>ppt_x</p:attrName>
                                        </p:attrNameLst>
                                      </p:cBhvr>
                                      <p:to>
                                        <p:strVal val="(0.5)"/>
                                      </p:to>
                                    </p:set>
                                    <p:anim from="(0.5)" to="(#ppt_x)" calcmode="lin" valueType="num">
                                      <p:cBhvr>
                                        <p:cTn id="11" dur="1230" accel="100000" fill="hold">
                                          <p:stCondLst>
                                            <p:cond delay="770"/>
                                          </p:stCondLst>
                                        </p:cTn>
                                        <p:tgtEl>
                                          <p:spTgt spid="56327"/>
                                        </p:tgtEl>
                                        <p:attrNameLst>
                                          <p:attrName>ppt_x</p:attrName>
                                        </p:attrNameLst>
                                      </p:cBhvr>
                                    </p:anim>
                                    <p:set>
                                      <p:cBhvr>
                                        <p:cTn id="12" dur="770" fill="hold"/>
                                        <p:tgtEl>
                                          <p:spTgt spid="56327"/>
                                        </p:tgtEl>
                                        <p:attrNameLst>
                                          <p:attrName>ppt_y</p:attrName>
                                        </p:attrNameLst>
                                      </p:cBhvr>
                                      <p:to>
                                        <p:strVal val="(#ppt_y+0.4)"/>
                                      </p:to>
                                    </p:set>
                                    <p:anim from="(#ppt_y+0.4)" to="(#ppt_y)" calcmode="lin" valueType="num">
                                      <p:cBhvr>
                                        <p:cTn id="13" dur="1230" accel="100000" fill="hold">
                                          <p:stCondLst>
                                            <p:cond delay="770"/>
                                          </p:stCondLst>
                                        </p:cTn>
                                        <p:tgtEl>
                                          <p:spTgt spid="563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Rectangle 3"/>
          <p:cNvSpPr>
            <a:spLocks noGrp="1" noChangeArrowheads="1"/>
          </p:cNvSpPr>
          <p:nvPr>
            <p:ph type="title"/>
          </p:nvPr>
        </p:nvSpPr>
        <p:spPr>
          <a:xfrm>
            <a:off x="838200" y="6400800"/>
            <a:ext cx="6096000" cy="457200"/>
          </a:xfrm>
          <a:solidFill>
            <a:srgbClr val="000000"/>
          </a:solidFill>
        </p:spPr>
        <p:txBody>
          <a:bodyPr/>
          <a:lstStyle/>
          <a:p>
            <a:pPr eaLnBrk="1" hangingPunct="1"/>
            <a:r>
              <a:rPr lang="ar-JO" sz="3200" dirty="0">
                <a:solidFill>
                  <a:srgbClr val="FFFFFF"/>
                </a:solidFill>
                <a:effectLst/>
                <a:latin typeface="Arial" panose="020B0604020202020204" pitchFamily="34" charset="0"/>
                <a:ea typeface="ＭＳ Ｐゴシック" charset="0"/>
                <a:cs typeface="Arial" panose="020B0604020202020204" pitchFamily="34" charset="0"/>
              </a:rPr>
              <a:t>رحلة بولس التبشيرية الثالثة</a:t>
            </a:r>
            <a:endParaRPr lang="en-US" sz="32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65891" name="Text Box 4"/>
          <p:cNvSpPr txBox="1">
            <a:spLocks noChangeArrowheads="1"/>
          </p:cNvSpPr>
          <p:nvPr/>
        </p:nvSpPr>
        <p:spPr bwMode="auto">
          <a:xfrm>
            <a:off x="8655050" y="0"/>
            <a:ext cx="530915"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31</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5400" y="188913"/>
            <a:ext cx="9083675" cy="1143000"/>
          </a:xfrm>
          <a:solidFill>
            <a:srgbClr val="000000"/>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كنيسة أنطاكية المؤيدة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4275" name="Rectangle 3"/>
          <p:cNvSpPr>
            <a:spLocks noGrp="1" noChangeArrowheads="1"/>
          </p:cNvSpPr>
          <p:nvPr>
            <p:ph type="body" idx="1"/>
          </p:nvPr>
        </p:nvSpPr>
        <p:spPr>
          <a:xfrm>
            <a:off x="250825" y="1600200"/>
            <a:ext cx="4854575" cy="4924425"/>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هؤلاء المؤمنون اليهود قبلوا اليهود كما برنابا وبولس</a:t>
            </a:r>
          </a:p>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الإهتمام بالإرساليات</a:t>
            </a:r>
            <a:endParaRPr lang="en-US" sz="36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600" b="1" dirty="0">
                <a:solidFill>
                  <a:srgbClr val="FFFF00"/>
                </a:solidFill>
                <a:latin typeface="Arial" panose="020B0604020202020204" pitchFamily="34" charset="0"/>
                <a:ea typeface="ＭＳ Ｐゴシック" charset="0"/>
                <a:cs typeface="Arial" panose="020B0604020202020204" pitchFamily="34" charset="0"/>
              </a:rPr>
              <a:t>ما هي تداعيات قبول بولس لوقا الطبيب ضمن فريقه؟</a:t>
            </a:r>
            <a:endParaRPr lang="en-US" sz="36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67939" name="Picture 4" descr="Arch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4300" y="1422400"/>
            <a:ext cx="3949700"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iterate type="wd">
                                    <p:tmPct val="100000"/>
                                  </p:iterate>
                                  <p:childTnLst>
                                    <p:set>
                                      <p:cBhvr>
                                        <p:cTn id="6" dur="1" fill="hold">
                                          <p:stCondLst>
                                            <p:cond delay="0"/>
                                          </p:stCondLst>
                                        </p:cTn>
                                        <p:tgtEl>
                                          <p:spTgt spid="54275">
                                            <p:txEl>
                                              <p:pRg st="2" end="2"/>
                                            </p:txEl>
                                          </p:spTgt>
                                        </p:tgtEl>
                                        <p:attrNameLst>
                                          <p:attrName>style.visibility</p:attrName>
                                        </p:attrNameLst>
                                      </p:cBhvr>
                                      <p:to>
                                        <p:strVal val="visible"/>
                                      </p:to>
                                    </p:set>
                                    <p:animEffect transition="in" filter="checkerboard(across)">
                                      <p:cBhvr>
                                        <p:cTn id="7" dur="3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body" idx="1"/>
          </p:nvPr>
        </p:nvSpPr>
        <p:spPr>
          <a:xfrm>
            <a:off x="4343400" y="1676400"/>
            <a:ext cx="4800600" cy="2209800"/>
          </a:xfrm>
        </p:spPr>
        <p:txBody>
          <a:bodyPr/>
          <a:lstStyle/>
          <a:p>
            <a:pPr algn="r" rtl="1" eaLnBrk="1" hangingPunct="1">
              <a:lnSpc>
                <a:spcPct val="90000"/>
              </a:lnSpc>
              <a:defRPr/>
            </a:pPr>
            <a:r>
              <a:rPr lang="ar-JO" b="1" dirty="0">
                <a:latin typeface="Arial" panose="020B0604020202020204" pitchFamily="34" charset="0"/>
                <a:ea typeface="ＭＳ Ｐゴシック" charset="0"/>
                <a:cs typeface="Arial" panose="020B0604020202020204" pitchFamily="34" charset="0"/>
              </a:rPr>
              <a:t>اختيار الله لإسرائيل (رو 9-11)</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b="1" dirty="0">
                <a:latin typeface="Arial" panose="020B0604020202020204" pitchFamily="34" charset="0"/>
                <a:ea typeface="ＭＳ Ｐゴシック" charset="0"/>
                <a:cs typeface="Arial" panose="020B0604020202020204" pitchFamily="34" charset="0"/>
              </a:rPr>
              <a:t>الطعام (14: 1-4)</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b="1" dirty="0">
                <a:latin typeface="Arial" panose="020B0604020202020204" pitchFamily="34" charset="0"/>
                <a:ea typeface="ＭＳ Ｐゴシック" charset="0"/>
                <a:cs typeface="Arial" panose="020B0604020202020204" pitchFamily="34" charset="0"/>
              </a:rPr>
              <a:t>أيام خاصة (14: 5)</a:t>
            </a:r>
            <a:endParaRPr lang="en-US" b="1" dirty="0">
              <a:latin typeface="Arial" panose="020B0604020202020204" pitchFamily="34" charset="0"/>
              <a:ea typeface="ＭＳ Ｐゴシック" charset="0"/>
              <a:cs typeface="Arial" panose="020B0604020202020204" pitchFamily="34" charset="0"/>
            </a:endParaRPr>
          </a:p>
        </p:txBody>
      </p:sp>
      <p:pic>
        <p:nvPicPr>
          <p:cNvPr id="169986" name="Picture 5" descr="Paula a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81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2"/>
          <p:cNvSpPr>
            <a:spLocks noGrp="1" noChangeArrowheads="1"/>
          </p:cNvSpPr>
          <p:nvPr>
            <p:ph type="title"/>
          </p:nvPr>
        </p:nvSpPr>
        <p:spPr>
          <a:xfrm>
            <a:off x="0" y="-76200"/>
            <a:ext cx="8229600" cy="990600"/>
          </a:xfrm>
          <a:solidFill>
            <a:srgbClr val="000000"/>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صراع اليهود – الأمم في روما</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69988" name="Text Box 6"/>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109</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معضلة فليمون في كولوسي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539" name="Rectangle 3"/>
          <p:cNvSpPr>
            <a:spLocks noGrp="1" noChangeArrowheads="1"/>
          </p:cNvSpPr>
          <p:nvPr>
            <p:ph type="body" idx="1"/>
          </p:nvPr>
        </p:nvSpPr>
        <p:spPr>
          <a:xfrm>
            <a:off x="34925" y="1412875"/>
            <a:ext cx="3600450" cy="5300663"/>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ماذا يجب أن يفعل صاحب العبيد فليمون مع عبده التائب والعائد أنسيمس (المسيحي الآن)؟</a:t>
            </a: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 هي الآثار المترتبة على أصحاب العبيد وأرباب العمل؟</a:t>
            </a:r>
            <a:endParaRPr lang="en-US" sz="2800" b="1" dirty="0">
              <a:latin typeface="Arial" panose="020B0604020202020204" pitchFamily="34" charset="0"/>
              <a:ea typeface="ＭＳ Ｐゴシック" charset="0"/>
              <a:cs typeface="Arial" panose="020B0604020202020204" pitchFamily="34" charset="0"/>
            </a:endParaRP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sz="2000" b="1" dirty="0">
                <a:latin typeface="Arial" panose="020B0604020202020204" pitchFamily="34" charset="0"/>
                <a:cs typeface="Arial" panose="020B0604020202020204" pitchFamily="34" charset="0"/>
              </a:rPr>
              <a:t>109</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1000" fill="hold"/>
                                        <p:tgtEl>
                                          <p:spTgt spid="6553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553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553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55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ar-JO" dirty="0">
                <a:solidFill>
                  <a:schemeClr val="bg1"/>
                </a:solidFill>
                <a:effectLst>
                  <a:glow rad="228600">
                    <a:schemeClr val="tx1"/>
                  </a:glow>
                </a:effectLst>
                <a:latin typeface="Arial" panose="020B0604020202020204" pitchFamily="34" charset="0"/>
                <a:cs typeface="Arial" panose="020B0604020202020204" pitchFamily="34" charset="0"/>
              </a:rPr>
              <a:t>روما</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149507"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شق أنسيمس طريقه إلى روما، حيث قاد بولس هذا العبد الهارب إلى المسيح</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246</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ابني الذي ولدته في قيودي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(في 10)</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764704"/>
            <a:ext cx="9232347" cy="5378306"/>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يبدأ ملكوت الله </a:t>
            </a:r>
            <a:r>
              <a:rPr lang="ar-JO" sz="3600" b="1" dirty="0">
                <a:solidFill>
                  <a:srgbClr val="FFFF00"/>
                </a:solidFill>
                <a:latin typeface="Arial" panose="020B0604020202020204" pitchFamily="34" charset="0"/>
                <a:cs typeface="Arial" panose="020B0604020202020204" pitchFamily="34" charset="0"/>
              </a:rPr>
              <a:t>في هذه الحياة</a:t>
            </a:r>
            <a:r>
              <a:rPr lang="ar-JO" sz="3600" b="1" dirty="0">
                <a:latin typeface="Arial" panose="020B0604020202020204" pitchFamily="34" charset="0"/>
                <a:cs typeface="Arial" panose="020B0604020202020204" pitchFamily="34" charset="0"/>
              </a:rPr>
              <a:t>. </a:t>
            </a:r>
          </a:p>
          <a:p>
            <a:pPr algn="r" rtl="1" eaLnBrk="1" hangingPunct="1">
              <a:buNone/>
              <a:defRPr/>
            </a:pPr>
            <a:r>
              <a:rPr lang="ar-JO" sz="3600" b="1" dirty="0">
                <a:latin typeface="Arial" panose="020B0604020202020204" pitchFamily="34" charset="0"/>
                <a:cs typeface="Arial" panose="020B0604020202020204" pitchFamily="34" charset="0"/>
              </a:rPr>
              <a:t>   تعيش الحياة الأبدية في وئام مع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ملكوت الله </a:t>
            </a:r>
            <a:r>
              <a:rPr lang="ar-JO" sz="3600" b="1" dirty="0">
                <a:solidFill>
                  <a:srgbClr val="FFFF00"/>
                </a:solidFill>
                <a:latin typeface="Arial" panose="020B0604020202020204" pitchFamily="34" charset="0"/>
                <a:cs typeface="Arial" panose="020B0604020202020204" pitchFamily="34" charset="0"/>
              </a:rPr>
              <a:t>خارج هذا العالم </a:t>
            </a:r>
            <a:r>
              <a:rPr lang="ar-JO" sz="3600" b="1" dirty="0">
                <a:latin typeface="Arial" panose="020B0604020202020204" pitchFamily="34" charset="0"/>
                <a:cs typeface="Arial" panose="020B0604020202020204" pitchFamily="34" charset="0"/>
              </a:rPr>
              <a:t>. </a:t>
            </a:r>
          </a:p>
          <a:p>
            <a:pPr algn="r" rtl="1" eaLnBrk="1" hangingPunct="1">
              <a:buNone/>
              <a:defRPr/>
            </a:pPr>
            <a:r>
              <a:rPr lang="ar-JO" sz="3600" b="1" dirty="0">
                <a:latin typeface="Arial" panose="020B0604020202020204" pitchFamily="34" charset="0"/>
                <a:cs typeface="Arial" panose="020B0604020202020204" pitchFamily="34" charset="0"/>
              </a:rPr>
              <a:t>  ستحدث الحياة الأبدية بعد انتهاء هذه الحياة .</a:t>
            </a:r>
            <a:endParaRPr lang="en-US" sz="3600" b="1" dirty="0">
              <a:latin typeface="Arial" panose="020B0604020202020204" pitchFamily="34" charset="0"/>
              <a:ea typeface="ＭＳ Ｐゴシック" charset="0"/>
              <a:cs typeface="Arial" panose="020B0604020202020204" pitchFamily="34" charset="0"/>
            </a:endParaRP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الحياة الأبدية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276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الخطية هي </a:t>
            </a:r>
            <a:r>
              <a:rPr lang="ar-JO" sz="3600" b="1" dirty="0">
                <a:solidFill>
                  <a:srgbClr val="FFFF00"/>
                </a:solidFill>
                <a:latin typeface="Arial" panose="020B0604020202020204" pitchFamily="34" charset="0"/>
                <a:ea typeface="ＭＳ Ｐゴシック" charset="0"/>
                <a:cs typeface="Arial" panose="020B0604020202020204" pitchFamily="34" charset="0"/>
              </a:rPr>
              <a:t>سلوك</a:t>
            </a:r>
            <a:r>
              <a:rPr lang="ar-JO" sz="3600" b="1" dirty="0">
                <a:latin typeface="Arial" panose="020B0604020202020204" pitchFamily="34" charset="0"/>
                <a:ea typeface="ＭＳ Ｐゴシック" charset="0"/>
                <a:cs typeface="Arial" panose="020B0604020202020204" pitchFamily="34" charset="0"/>
              </a:rPr>
              <a:t> خاطئ فقط</a:t>
            </a:r>
            <a:r>
              <a:rPr lang="en-US" sz="3600" b="1"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defRPr/>
            </a:pPr>
            <a:r>
              <a:rPr lang="ar-JO" sz="3600" b="1" dirty="0">
                <a:latin typeface="Arial" panose="020B0604020202020204" pitchFamily="34" charset="0"/>
                <a:cs typeface="Arial" panose="020B0604020202020204" pitchFamily="34" charset="0"/>
              </a:rPr>
              <a:t>يؤكدون ما </a:t>
            </a:r>
            <a:r>
              <a:rPr lang="ar-JO" sz="3600" b="1" dirty="0">
                <a:solidFill>
                  <a:srgbClr val="FFFF00"/>
                </a:solidFill>
                <a:latin typeface="Arial" panose="020B0604020202020204" pitchFamily="34" charset="0"/>
                <a:cs typeface="Arial" panose="020B0604020202020204" pitchFamily="34" charset="0"/>
              </a:rPr>
              <a:t>يفعله</a:t>
            </a:r>
            <a:r>
              <a:rPr lang="ar-JO" sz="3600" b="1" dirty="0">
                <a:latin typeface="Arial" panose="020B0604020202020204" pitchFamily="34" charset="0"/>
                <a:cs typeface="Arial" panose="020B0604020202020204" pitchFamily="34" charset="0"/>
              </a:rPr>
              <a:t> المرء استجابة للإيمان.</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الخطية هي أفعال و</a:t>
            </a:r>
            <a:r>
              <a:rPr lang="ar-JO" sz="3600" b="1" dirty="0">
                <a:solidFill>
                  <a:srgbClr val="FFFF00"/>
                </a:solidFill>
                <a:latin typeface="Arial" panose="020B0604020202020204" pitchFamily="34" charset="0"/>
                <a:ea typeface="ＭＳ Ｐゴシック" charset="0"/>
                <a:cs typeface="Arial" panose="020B0604020202020204" pitchFamily="34" charset="0"/>
              </a:rPr>
              <a:t>تفكير</a:t>
            </a:r>
            <a:r>
              <a:rPr lang="ar-JO" sz="3600" b="1" dirty="0">
                <a:latin typeface="Arial" panose="020B0604020202020204" pitchFamily="34" charset="0"/>
                <a:ea typeface="ＭＳ Ｐゴシック" charset="0"/>
                <a:cs typeface="Arial" panose="020B0604020202020204" pitchFamily="34" charset="0"/>
              </a:rPr>
              <a:t> خاطئ</a:t>
            </a:r>
            <a:r>
              <a:rPr lang="en-US" sz="3600" b="1"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يؤكدون ما </a:t>
            </a:r>
            <a:r>
              <a:rPr lang="ar-JO" sz="3600" b="1" dirty="0">
                <a:solidFill>
                  <a:srgbClr val="FFFF00"/>
                </a:solidFill>
                <a:latin typeface="Arial" panose="020B0604020202020204" pitchFamily="34" charset="0"/>
                <a:ea typeface="ＭＳ Ｐゴシック" charset="0"/>
                <a:cs typeface="Arial" panose="020B0604020202020204" pitchFamily="34" charset="0"/>
              </a:rPr>
              <a:t>يعرفه</a:t>
            </a:r>
            <a:r>
              <a:rPr lang="ar-JO" sz="3600" b="1" dirty="0">
                <a:latin typeface="Arial" panose="020B0604020202020204" pitchFamily="34" charset="0"/>
                <a:ea typeface="ＭＳ Ｐゴシック" charset="0"/>
                <a:cs typeface="Arial" panose="020B0604020202020204" pitchFamily="34" charset="0"/>
              </a:rPr>
              <a:t> المرء عن الإيمان</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الخطية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79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solidFill>
                  <a:srgbClr val="FFFF00"/>
                </a:solidFill>
                <a:latin typeface="Arial" panose="020B0604020202020204" pitchFamily="34" charset="0"/>
                <a:ea typeface="ＭＳ Ｐゴシック" charset="0"/>
                <a:cs typeface="Arial" panose="020B0604020202020204" pitchFamily="34" charset="0"/>
              </a:rPr>
              <a:t>يفترض </a:t>
            </a:r>
            <a:r>
              <a:rPr lang="ar-JO" sz="3600" b="1" dirty="0">
                <a:latin typeface="Arial" panose="020B0604020202020204" pitchFamily="34" charset="0"/>
                <a:ea typeface="ＭＳ Ｐゴシック" charset="0"/>
                <a:cs typeface="Arial" panose="020B0604020202020204" pitchFamily="34" charset="0"/>
              </a:rPr>
              <a:t>أن الله موجود</a:t>
            </a:r>
            <a:endParaRPr lang="en-US" sz="3600" b="1" dirty="0">
              <a:latin typeface="Arial" panose="020B0604020202020204" pitchFamily="34" charset="0"/>
              <a:ea typeface="ＭＳ Ｐゴシック" charset="0"/>
              <a:cs typeface="Arial" panose="020B0604020202020204" pitchFamily="34"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يحاول أن </a:t>
            </a:r>
            <a:r>
              <a:rPr lang="ar-JO" sz="3600" b="1" dirty="0">
                <a:solidFill>
                  <a:srgbClr val="FFFF00"/>
                </a:solidFill>
                <a:latin typeface="Arial" panose="020B0604020202020204" pitchFamily="34" charset="0"/>
                <a:ea typeface="ＭＳ Ｐゴシック" charset="0"/>
                <a:cs typeface="Arial" panose="020B0604020202020204" pitchFamily="34" charset="0"/>
              </a:rPr>
              <a:t>يثبت</a:t>
            </a:r>
            <a:r>
              <a:rPr lang="ar-JO" sz="3600" b="1" dirty="0">
                <a:latin typeface="Arial" panose="020B0604020202020204" pitchFamily="34" charset="0"/>
                <a:ea typeface="ＭＳ Ｐゴシック" charset="0"/>
                <a:cs typeface="Arial" panose="020B0604020202020204" pitchFamily="34" charset="0"/>
              </a:rPr>
              <a:t> وجود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4695"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وجود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77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Arial" panose="020B0604020202020204" pitchFamily="34" charset="0"/>
                <a:ea typeface="ＭＳ Ｐゴシック" charset="0"/>
                <a:cs typeface="Arial" panose="020B0604020202020204" pitchFamily="34" charset="0"/>
              </a:rPr>
              <a:t>علاقاتي </a:t>
            </a:r>
            <a:r>
              <a:rPr lang="ar-JO" sz="3200" b="1" dirty="0">
                <a:latin typeface="Arial" panose="020B0604020202020204" pitchFamily="34" charset="0"/>
                <a:ea typeface="ＭＳ Ｐゴシック" charset="0"/>
                <a:cs typeface="Arial" panose="020B0604020202020204" pitchFamily="34" charset="0"/>
              </a:rPr>
              <a:t>و</a:t>
            </a:r>
            <a:r>
              <a:rPr lang="ar-JO" sz="3200" b="1" dirty="0">
                <a:solidFill>
                  <a:srgbClr val="FFFF00"/>
                </a:solidFill>
                <a:latin typeface="Arial" panose="020B0604020202020204" pitchFamily="34" charset="0"/>
                <a:ea typeface="ＭＳ Ｐゴシック" charset="0"/>
                <a:cs typeface="Arial" panose="020B0604020202020204" pitchFamily="34" charset="0"/>
              </a:rPr>
              <a:t>شخصي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يعبر عنه من جهة </a:t>
            </a:r>
            <a:r>
              <a:rPr lang="ar-JO" sz="3200" b="1" dirty="0">
                <a:solidFill>
                  <a:srgbClr val="FFFF00"/>
                </a:solidFill>
                <a:latin typeface="Arial" panose="020B0604020202020204" pitchFamily="34" charset="0"/>
                <a:ea typeface="ＭＳ Ｐゴシック" charset="0"/>
                <a:cs typeface="Arial" panose="020B0604020202020204" pitchFamily="34" charset="0"/>
              </a:rPr>
              <a:t>العلاقة</a:t>
            </a:r>
            <a:r>
              <a:rPr lang="ar-JO" sz="3200" b="1" dirty="0">
                <a:latin typeface="Arial" panose="020B0604020202020204" pitchFamily="34" charset="0"/>
                <a:ea typeface="ＭＳ Ｐゴシック" charset="0"/>
                <a:cs typeface="Arial" panose="020B0604020202020204" pitchFamily="34" charset="0"/>
              </a:rPr>
              <a:t> مع الله بدلاً من العقلانية</a:t>
            </a:r>
            <a:endParaRPr lang="en-US" sz="32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Arial" panose="020B0604020202020204" pitchFamily="34" charset="0"/>
                <a:ea typeface="ＭＳ Ｐゴシック" charset="0"/>
                <a:cs typeface="Arial" panose="020B0604020202020204" pitchFamily="34" charset="0"/>
              </a:rPr>
              <a:t>فكري </a:t>
            </a:r>
            <a:r>
              <a:rPr lang="ar-JO" sz="3200" b="1" dirty="0">
                <a:latin typeface="Arial" panose="020B0604020202020204" pitchFamily="34" charset="0"/>
                <a:ea typeface="ＭＳ Ｐゴシック" charset="0"/>
                <a:cs typeface="Arial" panose="020B0604020202020204" pitchFamily="34" charset="0"/>
              </a:rPr>
              <a:t>و</a:t>
            </a:r>
            <a:r>
              <a:rPr lang="ar-JO" sz="3200" b="1" dirty="0">
                <a:solidFill>
                  <a:srgbClr val="FFFF00"/>
                </a:solidFill>
                <a:latin typeface="Arial" panose="020B0604020202020204" pitchFamily="34" charset="0"/>
                <a:ea typeface="ＭＳ Ｐゴシック" charset="0"/>
                <a:cs typeface="Arial" panose="020B0604020202020204" pitchFamily="34" charset="0"/>
              </a:rPr>
              <a:t>غير شخصي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يعبر عنه بالقوانين و</a:t>
            </a:r>
            <a:r>
              <a:rPr lang="ar-JO" sz="3200" b="1" dirty="0">
                <a:solidFill>
                  <a:srgbClr val="FFFF00"/>
                </a:solidFill>
                <a:latin typeface="Arial" panose="020B0604020202020204" pitchFamily="34" charset="0"/>
                <a:ea typeface="ＭＳ Ｐゴシック" charset="0"/>
                <a:cs typeface="Arial" panose="020B0604020202020204" pitchFamily="34" charset="0"/>
              </a:rPr>
              <a:t>العقيدة</a:t>
            </a:r>
            <a:r>
              <a:rPr lang="ar-JO" sz="3200" b="1" dirty="0">
                <a:latin typeface="Arial" panose="020B0604020202020204" pitchFamily="34" charset="0"/>
                <a:ea typeface="ＭＳ Ｐゴシック" charset="0"/>
                <a:cs typeface="Arial" panose="020B0604020202020204" pitchFamily="34" charset="0"/>
              </a:rPr>
              <a:t> مع الدعم بنصوص إثبات</a:t>
            </a:r>
            <a:endParaRPr lang="en-US" sz="3200" b="1" dirty="0">
              <a:latin typeface="Arial" panose="020B0604020202020204" pitchFamily="34" charset="0"/>
              <a:ea typeface="ＭＳ Ｐゴシック" charset="0"/>
              <a:cs typeface="Arial" panose="020B0604020202020204" pitchFamily="34" charset="0"/>
            </a:endParaRP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6743"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الإيمان</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452104"/>
      </p:ext>
    </p:extLst>
  </p:cSld>
  <p:clrMapOvr>
    <a:masterClrMapping/>
  </p:clrMapOvr>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Balance</Template>
  <TotalTime>6014</TotalTime>
  <Words>2013</Words>
  <Application>Microsoft Macintosh PowerPoint</Application>
  <PresentationFormat>On-screen Show (4:3)</PresentationFormat>
  <Paragraphs>373</Paragraphs>
  <Slides>57</Slides>
  <Notes>56</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57</vt:i4>
      </vt:variant>
    </vt:vector>
  </HeadingPairs>
  <TitlesOfParts>
    <vt:vector size="77" baseType="lpstr">
      <vt:lpstr>ＭＳ Ｐゴシック</vt:lpstr>
      <vt:lpstr>Arial</vt:lpstr>
      <vt:lpstr>Arial Black</vt:lpstr>
      <vt:lpstr>Calibri</vt:lpstr>
      <vt:lpstr>Garamond</vt:lpstr>
      <vt:lpstr>Impact</vt:lpstr>
      <vt:lpstr>Tahoma</vt:lpstr>
      <vt:lpstr>Times New Roman</vt:lpstr>
      <vt:lpstr>Verdana</vt:lpstr>
      <vt:lpstr>Wingdings</vt:lpstr>
      <vt:lpstr>Balance</vt:lpstr>
      <vt:lpstr>1_Curtain Call</vt:lpstr>
      <vt:lpstr>Default Design</vt:lpstr>
      <vt:lpstr>Orbit</vt:lpstr>
      <vt:lpstr>1_Globe</vt:lpstr>
      <vt:lpstr>1_Balance</vt:lpstr>
      <vt:lpstr>3_Balance</vt:lpstr>
      <vt:lpstr>Fireworks</vt:lpstr>
      <vt:lpstr>1_Default Design</vt:lpstr>
      <vt:lpstr>1_Orbit</vt:lpstr>
      <vt:lpstr>التحيز الإجتماعي - الإقتصادي</vt:lpstr>
      <vt:lpstr>أحياناً يسيء المسيحيون معاملة الآخرين من مجموعات عرقية مختلفة</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التحيز العرقي</vt:lpstr>
      <vt:lpstr>1. الأمم يكرهون اليهود</vt:lpstr>
      <vt:lpstr>لقد أساء الأمم فهم حياة الهيكل</vt:lpstr>
      <vt:lpstr>كفرناحوم على           بحر الجليل</vt:lpstr>
      <vt:lpstr>كان بطرس رجل أعمال يهودي من كفرناحوم</vt:lpstr>
      <vt:lpstr>كفرناحوم اليوم</vt:lpstr>
      <vt:lpstr>نموذج كفرناحوم</vt:lpstr>
      <vt:lpstr>طبرية على بحر الجليل</vt:lpstr>
      <vt:lpstr>أسفل الشاطئ ... طبرية</vt:lpstr>
      <vt:lpstr>التحيز العرقي</vt:lpstr>
      <vt:lpstr>غالبًا ما كان اليهود والأمميون يتحدثون لغات مختلفة</vt:lpstr>
      <vt:lpstr>2. كره اليهود الأمم لأن ...</vt:lpstr>
      <vt:lpstr>دمّر الأمم               الهيكل اليهودي        مرتين</vt:lpstr>
      <vt:lpstr>لم يفهم الأمميون الممارسات اليهودية المقدسة مثل رئاسة الكهنوت</vt:lpstr>
      <vt:lpstr>التحيز العرقي</vt:lpstr>
      <vt:lpstr>وقف السامريون خارج التيار الرئيسي لليهودية</vt:lpstr>
      <vt:lpstr>أسباب كراهية اليهود للسامريين</vt:lpstr>
      <vt:lpstr>PowerPoint Presentation</vt:lpstr>
      <vt:lpstr>التحيز العرقي</vt:lpstr>
      <vt:lpstr>هل يسمح الله                    بالزواج المختلط بين الأعراق؟</vt:lpstr>
      <vt:lpstr>هل يمكن أن يأتي الأزواج المؤمنون       من قبائل مختلفة؟</vt:lpstr>
      <vt:lpstr>كراهية الأوثان – ليس الوثنيين</vt:lpstr>
      <vt:lpstr>ماذا عن الإختلافات العرقية الآن ؟</vt:lpstr>
      <vt:lpstr>الصليب يجعل العرقية بلا قيمة</vt:lpstr>
      <vt:lpstr>التحيز العرقي</vt:lpstr>
      <vt:lpstr>يوحنا 4: 4 كان لا بد له أن يجتاز السامرة</vt:lpstr>
      <vt:lpstr>Map</vt:lpstr>
      <vt:lpstr>Jesus and the Samaritan woman</vt:lpstr>
      <vt:lpstr>التحيز العرقي</vt:lpstr>
      <vt:lpstr>تباينات التعصب</vt:lpstr>
      <vt:lpstr>س. كيف تغلب الله على التحيز الموجود في كنيسة أورشليم؟</vt:lpstr>
      <vt:lpstr>لم يكن بطرس مثل يونان في يافا</vt:lpstr>
      <vt:lpstr>"قُم يا بطرس اذبح وكُل"</vt:lpstr>
      <vt:lpstr>ماذا سيفعل الله                    مع هؤلاء الرجال النجسين؟</vt:lpstr>
      <vt:lpstr>كرنيليوس ينحني أمام بطرس</vt:lpstr>
      <vt:lpstr>أ. كان على كنيسة أورشليم أن تقبل اهتداء الأمم لأن هذا التغيير كان من الله (10: 45- 11: 18)</vt:lpstr>
      <vt:lpstr>لوثر لأتباعه</vt:lpstr>
      <vt:lpstr>بعد ان رفض اليهود الإنجيل</vt:lpstr>
      <vt:lpstr>شاول العنصري يصبح بولس المنفتح </vt:lpstr>
      <vt:lpstr>كنيسة أنطاكية المؤيدة</vt:lpstr>
      <vt:lpstr>رحلة بولس التبشيرية الثالثة</vt:lpstr>
      <vt:lpstr>كنيسة أنطاكية المؤيدة</vt:lpstr>
      <vt:lpstr>صراع اليهود – الأمم في روما</vt:lpstr>
      <vt:lpstr>معضلة فليمون في كولوسي</vt:lpstr>
      <vt:lpstr>روما</vt:lpstr>
      <vt:lpstr>الرابط للعرض التقديميِّ "خلفيَّات العهد الجديد" متاحٌ على الموقع الإلكترونيّ: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Social-Economic Context</dc:title>
  <dc:creator>Rick Griffith</dc:creator>
  <cp:lastModifiedBy>Rick Griffith</cp:lastModifiedBy>
  <cp:revision>217</cp:revision>
  <dcterms:created xsi:type="dcterms:W3CDTF">2003-01-31T03:07:18Z</dcterms:created>
  <dcterms:modified xsi:type="dcterms:W3CDTF">2024-01-01T09:04:46Z</dcterms:modified>
</cp:coreProperties>
</file>